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3"/>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68" r:id="rId2"/>
    <p:sldId id="280" r:id="rId3"/>
    <p:sldId id="323" r:id="rId4"/>
    <p:sldId id="325" r:id="rId5"/>
    <p:sldId id="329" r:id="rId6"/>
    <p:sldId id="328" r:id="rId7"/>
    <p:sldId id="330" r:id="rId8"/>
    <p:sldId id="333" r:id="rId9"/>
    <p:sldId id="314" r:id="rId10"/>
    <p:sldId id="275" r:id="rId11"/>
    <p:sldId id="331" r:id="rId12"/>
    <p:sldId id="315" r:id="rId13"/>
    <p:sldId id="316" r:id="rId14"/>
    <p:sldId id="317" r:id="rId15"/>
    <p:sldId id="318" r:id="rId16"/>
    <p:sldId id="320" r:id="rId17"/>
    <p:sldId id="321" r:id="rId18"/>
    <p:sldId id="27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A1"/>
    <a:srgbClr val="B2B2B2"/>
    <a:srgbClr val="004A82"/>
    <a:srgbClr val="00355C"/>
    <a:srgbClr val="00487E"/>
    <a:srgbClr val="398B83"/>
    <a:srgbClr val="4AB4AA"/>
    <a:srgbClr val="80CBC4"/>
    <a:srgbClr val="002B4C"/>
    <a:srgbClr val="4473C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9274" autoAdjust="0"/>
  </p:normalViewPr>
  <p:slideViewPr>
    <p:cSldViewPr snapToGrid="0">
      <p:cViewPr varScale="1">
        <p:scale>
          <a:sx n="81" d="100"/>
          <a:sy n="81" d="100"/>
        </p:scale>
        <p:origin x="-682" y="-67"/>
      </p:cViewPr>
      <p:guideLst>
        <p:guide orient="horz" pos="2160"/>
        <p:guide pos="3888"/>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2019/12/29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p>
          <a:p>
            <a:r>
              <a:rPr lang="en-US" altLang="zh-CN" dirty="0" smtClean="0"/>
              <a:t>https://liangliangtuwen.tmall.com</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p>
          <a:p>
            <a:r>
              <a:rPr lang="en-US" altLang="zh-CN" smtClean="0"/>
              <a:t>https://liangliangtuwen.tmall.com</a:t>
            </a:r>
          </a:p>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2019/12/29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pPr/>
              <a:t>2019/12/29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Visio___1.vsdx"/></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223311"/>
            <a:ext cx="12192000" cy="163468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41830" y="1409065"/>
            <a:ext cx="8530590" cy="922020"/>
          </a:xfrm>
          <a:prstGeom prst="rect">
            <a:avLst/>
          </a:prstGeom>
          <a:noFill/>
        </p:spPr>
        <p:txBody>
          <a:bodyPr wrap="square" rtlCol="0">
            <a:spAutoFit/>
          </a:bodyPr>
          <a:lstStyle/>
          <a:p>
            <a:pPr algn="ctr"/>
            <a:r>
              <a:rPr sz="5400" b="1" dirty="0" smtClean="0">
                <a:solidFill>
                  <a:srgbClr val="005CA1"/>
                </a:solidFill>
                <a:latin typeface="微软雅黑" panose="020B0503020204020204" pitchFamily="34" charset="-122"/>
                <a:ea typeface="微软雅黑" panose="020B0503020204020204" pitchFamily="34" charset="-122"/>
              </a:rPr>
              <a:t>License plate reading</a:t>
            </a:r>
          </a:p>
        </p:txBody>
      </p:sp>
      <p:sp>
        <p:nvSpPr>
          <p:cNvPr id="17" name="文本框 1"/>
          <p:cNvSpPr>
            <a:spLocks noChangeArrowheads="1"/>
          </p:cNvSpPr>
          <p:nvPr/>
        </p:nvSpPr>
        <p:spPr bwMode="auto">
          <a:xfrm>
            <a:off x="2796188" y="2370282"/>
            <a:ext cx="6599864" cy="260350"/>
          </a:xfrm>
          <a:prstGeom prst="rect">
            <a:avLst/>
          </a:prstGeom>
          <a:noFill/>
        </p:spPr>
        <p:txBody>
          <a:bodyPr wrap="square" rtlCol="0">
            <a:spAutoFit/>
          </a:bodyPr>
          <a:lstStyle/>
          <a:p>
            <a:pPr algn="dist"/>
            <a:r>
              <a:rPr sz="1100" dirty="0">
                <a:solidFill>
                  <a:srgbClr val="005CA1"/>
                </a:solidFill>
                <a:latin typeface="微软雅黑" panose="020B0503020204020204" pitchFamily="34" charset="-122"/>
                <a:ea typeface="微软雅黑" panose="020B0503020204020204" pitchFamily="34" charset="-122"/>
                <a:sym typeface="微软雅黑" panose="020B0503020204020204" pitchFamily="34" charset="-122"/>
              </a:rPr>
              <a:t>CS 270 Digital Image Processing</a:t>
            </a:r>
          </a:p>
        </p:txBody>
      </p:sp>
      <p:sp>
        <p:nvSpPr>
          <p:cNvPr id="19" name="文本框 18"/>
          <p:cNvSpPr txBox="1"/>
          <p:nvPr/>
        </p:nvSpPr>
        <p:spPr>
          <a:xfrm>
            <a:off x="597321" y="5804729"/>
            <a:ext cx="2638948" cy="64516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bg1"/>
                </a:solidFill>
                <a:latin typeface="微软雅黑" panose="020B0503020204020204" pitchFamily="34" charset="-122"/>
                <a:ea typeface="微软雅黑" panose="020B0503020204020204" pitchFamily="34" charset="-122"/>
              </a:rPr>
              <a:t>Shanghai Advanced Research Institute</a:t>
            </a:r>
          </a:p>
        </p:txBody>
      </p:sp>
      <p:sp>
        <p:nvSpPr>
          <p:cNvPr id="20" name="文本框 19"/>
          <p:cNvSpPr txBox="1"/>
          <p:nvPr/>
        </p:nvSpPr>
        <p:spPr>
          <a:xfrm>
            <a:off x="3580765" y="5804535"/>
            <a:ext cx="2573020" cy="64516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bg1"/>
                </a:solidFill>
                <a:latin typeface="微软雅黑" panose="020B0503020204020204" pitchFamily="34" charset="-122"/>
                <a:ea typeface="微软雅黑" panose="020B0503020204020204" pitchFamily="34" charset="-122"/>
              </a:rPr>
              <a:t>CS 270  Digital Image Processing</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804025" y="5804535"/>
            <a:ext cx="5160010" cy="64516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bg1"/>
                </a:solidFill>
                <a:latin typeface="微软雅黑" panose="020B0503020204020204" pitchFamily="34" charset="-122"/>
                <a:ea typeface="微软雅黑" panose="020B0503020204020204" pitchFamily="34" charset="-122"/>
              </a:rPr>
              <a:t>Tang Zengming    No</a:t>
            </a:r>
            <a:r>
              <a:rPr lang="en-US" altLang="zh-CN" dirty="0" smtClean="0">
                <a:solidFill>
                  <a:schemeClr val="bg1"/>
                </a:solidFill>
                <a:latin typeface="微软雅黑" panose="020B0503020204020204" pitchFamily="34" charset="-122"/>
                <a:ea typeface="微软雅黑" panose="020B0503020204020204" pitchFamily="34" charset="-122"/>
              </a:rPr>
              <a:t>. 2019E8018461004</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smtClean="0">
                <a:solidFill>
                  <a:schemeClr val="bg1"/>
                </a:solidFill>
                <a:latin typeface="微软雅黑" panose="020B0503020204020204" pitchFamily="34" charset="-122"/>
                <a:ea typeface="微软雅黑" panose="020B0503020204020204" pitchFamily="34" charset="-122"/>
              </a:rPr>
              <a:t>Wang Heng          No. 2019E8018461005</a:t>
            </a:r>
          </a:p>
        </p:txBody>
      </p:sp>
      <p:pic>
        <p:nvPicPr>
          <p:cNvPr id="3" name="班得瑞 - Endless Horizon">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933450" y="8217"/>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3" presetClass="entr" presetSubtype="16" fill="hold" grpId="0" nodeType="withEffect">
                                  <p:stCondLst>
                                    <p:cond delay="0"/>
                                  </p:stCondLst>
                                  <p:iterate type="lt">
                                    <p:tmPct val="10000"/>
                                  </p:iterate>
                                  <p:childTnLst>
                                    <p:set>
                                      <p:cBhvr>
                                        <p:cTn id="8" dur="1" fill="hold">
                                          <p:stCondLst>
                                            <p:cond delay="0"/>
                                          </p:stCondLst>
                                        </p:cTn>
                                        <p:tgtEl>
                                          <p:spTgt spid="16"/>
                                        </p:tgtEl>
                                        <p:attrNameLst>
                                          <p:attrName>style.visibility</p:attrName>
                                        </p:attrNameLst>
                                      </p:cBhvr>
                                      <p:to>
                                        <p:strVal val="visible"/>
                                      </p:to>
                                    </p:set>
                                    <p:anim calcmode="lin" valueType="num">
                                      <p:cBhvr>
                                        <p:cTn id="9" dur="800" fill="hold"/>
                                        <p:tgtEl>
                                          <p:spTgt spid="16"/>
                                        </p:tgtEl>
                                        <p:attrNameLst>
                                          <p:attrName>ppt_w</p:attrName>
                                        </p:attrNameLst>
                                      </p:cBhvr>
                                      <p:tavLst>
                                        <p:tav tm="0">
                                          <p:val>
                                            <p:fltVal val="0"/>
                                          </p:val>
                                        </p:tav>
                                        <p:tav tm="100000">
                                          <p:val>
                                            <p:strVal val="#ppt_w"/>
                                          </p:val>
                                        </p:tav>
                                      </p:tavLst>
                                    </p:anim>
                                    <p:anim calcmode="lin" valueType="num">
                                      <p:cBhvr>
                                        <p:cTn id="10" dur="800" fill="hold"/>
                                        <p:tgtEl>
                                          <p:spTgt spid="16"/>
                                        </p:tgtEl>
                                        <p:attrNameLst>
                                          <p:attrName>ppt_h</p:attrName>
                                        </p:attrNameLst>
                                      </p:cBhvr>
                                      <p:tavLst>
                                        <p:tav tm="0">
                                          <p:val>
                                            <p:fltVal val="0"/>
                                          </p:val>
                                        </p:tav>
                                        <p:tav tm="100000">
                                          <p:val>
                                            <p:strVal val="#ppt_h"/>
                                          </p:val>
                                        </p:tav>
                                      </p:tavLst>
                                    </p:anim>
                                    <p:animEffect transition="in" filter="fade">
                                      <p:cBhvr>
                                        <p:cTn id="11" dur="800"/>
                                        <p:tgtEl>
                                          <p:spTgt spid="16"/>
                                        </p:tgtEl>
                                      </p:cBhvr>
                                    </p:animEffect>
                                  </p:childTnLst>
                                </p:cTn>
                              </p:par>
                              <p:par>
                                <p:cTn id="12" presetID="12" presetClass="entr" presetSubtype="4" fill="hold" grpId="0" nodeType="withEffect">
                                  <p:stCondLst>
                                    <p:cond delay="110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p:tgtEl>
                                          <p:spTgt spid="17"/>
                                        </p:tgtEl>
                                        <p:attrNameLst>
                                          <p:attrName>ppt_y</p:attrName>
                                        </p:attrNameLst>
                                      </p:cBhvr>
                                      <p:tavLst>
                                        <p:tav tm="0">
                                          <p:val>
                                            <p:strVal val="#ppt_y+#ppt_h*1.125000"/>
                                          </p:val>
                                        </p:tav>
                                        <p:tav tm="100000">
                                          <p:val>
                                            <p:strVal val="#ppt_y"/>
                                          </p:val>
                                        </p:tav>
                                      </p:tavLst>
                                    </p:anim>
                                    <p:animEffect transition="in" filter="wipe(up)">
                                      <p:cBhvr>
                                        <p:cTn id="15" dur="500"/>
                                        <p:tgtEl>
                                          <p:spTgt spid="17"/>
                                        </p:tgtEl>
                                      </p:cBhvr>
                                    </p:animEffect>
                                  </p:childTnLst>
                                </p:cTn>
                              </p:par>
                              <p:par>
                                <p:cTn id="16" presetID="12" presetClass="entr" presetSubtype="4" fill="hold" grpId="0" nodeType="withEffect">
                                  <p:stCondLst>
                                    <p:cond delay="150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p:tgtEl>
                                          <p:spTgt spid="14"/>
                                        </p:tgtEl>
                                        <p:attrNameLst>
                                          <p:attrName>ppt_y</p:attrName>
                                        </p:attrNameLst>
                                      </p:cBhvr>
                                      <p:tavLst>
                                        <p:tav tm="0">
                                          <p:val>
                                            <p:strVal val="#ppt_y+#ppt_h*1.125000"/>
                                          </p:val>
                                        </p:tav>
                                        <p:tav tm="100000">
                                          <p:val>
                                            <p:strVal val="#ppt_y"/>
                                          </p:val>
                                        </p:tav>
                                      </p:tavLst>
                                    </p:anim>
                                    <p:animEffect transition="in" filter="wipe(up)">
                                      <p:cBhvr>
                                        <p:cTn id="19" dur="500"/>
                                        <p:tgtEl>
                                          <p:spTgt spid="14"/>
                                        </p:tgtEl>
                                      </p:cBhvr>
                                    </p:animEffect>
                                  </p:childTnLst>
                                </p:cTn>
                              </p:par>
                              <p:par>
                                <p:cTn id="20" presetID="12" presetClass="entr" presetSubtype="4" fill="hold" grpId="0" nodeType="withEffect">
                                  <p:stCondLst>
                                    <p:cond delay="200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p:tgtEl>
                                          <p:spTgt spid="15"/>
                                        </p:tgtEl>
                                        <p:attrNameLst>
                                          <p:attrName>ppt_y</p:attrName>
                                        </p:attrNameLst>
                                      </p:cBhvr>
                                      <p:tavLst>
                                        <p:tav tm="0">
                                          <p:val>
                                            <p:strVal val="#ppt_y+#ppt_h*1.125000"/>
                                          </p:val>
                                        </p:tav>
                                        <p:tav tm="100000">
                                          <p:val>
                                            <p:strVal val="#ppt_y"/>
                                          </p:val>
                                        </p:tav>
                                      </p:tavLst>
                                    </p:anim>
                                    <p:animEffect transition="in" filter="wipe(up)">
                                      <p:cBhvr>
                                        <p:cTn id="23" dur="500"/>
                                        <p:tgtEl>
                                          <p:spTgt spid="15"/>
                                        </p:tgtEl>
                                      </p:cBhvr>
                                    </p:animEffect>
                                  </p:childTnLst>
                                </p:cTn>
                              </p:par>
                            </p:childTnLst>
                          </p:cTn>
                        </p:par>
                        <p:par>
                          <p:cTn id="24" fill="hold">
                            <p:stCondLst>
                              <p:cond delay="2500"/>
                            </p:stCondLst>
                            <p:childTnLst>
                              <p:par>
                                <p:cTn id="25" presetID="12" presetClass="entr" presetSubtype="2"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p:tgtEl>
                                          <p:spTgt spid="19"/>
                                        </p:tgtEl>
                                        <p:attrNameLst>
                                          <p:attrName>ppt_x</p:attrName>
                                        </p:attrNameLst>
                                      </p:cBhvr>
                                      <p:tavLst>
                                        <p:tav tm="0">
                                          <p:val>
                                            <p:strVal val="#ppt_x+#ppt_w*1.125000"/>
                                          </p:val>
                                        </p:tav>
                                        <p:tav tm="100000">
                                          <p:val>
                                            <p:strVal val="#ppt_x"/>
                                          </p:val>
                                        </p:tav>
                                      </p:tavLst>
                                    </p:anim>
                                    <p:animEffect transition="in" filter="wipe(left)">
                                      <p:cBhvr>
                                        <p:cTn id="28" dur="500"/>
                                        <p:tgtEl>
                                          <p:spTgt spid="19"/>
                                        </p:tgtEl>
                                      </p:cBhvr>
                                    </p:animEffect>
                                  </p:childTnLst>
                                </p:cTn>
                              </p:par>
                            </p:childTnLst>
                          </p:cTn>
                        </p:par>
                        <p:par>
                          <p:cTn id="29" fill="hold">
                            <p:stCondLst>
                              <p:cond delay="3000"/>
                            </p:stCondLst>
                            <p:childTnLst>
                              <p:par>
                                <p:cTn id="30" presetID="12" presetClass="entr" presetSubtype="2"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p:tgtEl>
                                          <p:spTgt spid="20"/>
                                        </p:tgtEl>
                                        <p:attrNameLst>
                                          <p:attrName>ppt_x</p:attrName>
                                        </p:attrNameLst>
                                      </p:cBhvr>
                                      <p:tavLst>
                                        <p:tav tm="0">
                                          <p:val>
                                            <p:strVal val="#ppt_x+#ppt_w*1.125000"/>
                                          </p:val>
                                        </p:tav>
                                        <p:tav tm="100000">
                                          <p:val>
                                            <p:strVal val="#ppt_x"/>
                                          </p:val>
                                        </p:tav>
                                      </p:tavLst>
                                    </p:anim>
                                    <p:animEffect transition="in" filter="wipe(left)">
                                      <p:cBhvr>
                                        <p:cTn id="33" dur="500"/>
                                        <p:tgtEl>
                                          <p:spTgt spid="20"/>
                                        </p:tgtEl>
                                      </p:cBhvr>
                                    </p:animEffect>
                                  </p:childTnLst>
                                </p:cTn>
                              </p:par>
                            </p:childTnLst>
                          </p:cTn>
                        </p:par>
                        <p:par>
                          <p:cTn id="34" fill="hold">
                            <p:stCondLst>
                              <p:cond delay="3500"/>
                            </p:stCondLst>
                            <p:childTnLst>
                              <p:par>
                                <p:cTn id="35" presetID="12" presetClass="entr" presetSubtype="2"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p:tgtEl>
                                          <p:spTgt spid="22"/>
                                        </p:tgtEl>
                                        <p:attrNameLst>
                                          <p:attrName>ppt_x</p:attrName>
                                        </p:attrNameLst>
                                      </p:cBhvr>
                                      <p:tavLst>
                                        <p:tav tm="0">
                                          <p:val>
                                            <p:strVal val="#ppt_x+#ppt_w*1.125000"/>
                                          </p:val>
                                        </p:tav>
                                        <p:tav tm="100000">
                                          <p:val>
                                            <p:strVal val="#ppt_x"/>
                                          </p:val>
                                        </p:tav>
                                      </p:tavLst>
                                    </p:anim>
                                    <p:animEffect transition="in" filter="wipe(left)">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39" repeatCount="indefinite" fill="remove" display="0">
                  <p:stCondLst>
                    <p:cond delay="indefinite"/>
                  </p:stCondLst>
                  <p:endCondLst>
                    <p:cond evt="onStopAudio" delay="0">
                      <p:tgtEl>
                        <p:sldTgt/>
                      </p:tgtEl>
                    </p:cond>
                  </p:endCondLst>
                </p:cTn>
                <p:tgtEl>
                  <p:spTgt spid="3"/>
                </p:tgtEl>
              </p:cMediaNode>
            </p:video>
          </p:childTnLst>
        </p:cTn>
      </p:par>
    </p:tnLst>
    <p:bldLst>
      <p:bldP spid="14" grpId="0" animBg="1"/>
      <p:bldP spid="15" grpId="0" animBg="1"/>
      <p:bldP spid="16" grpId="0"/>
      <p:bldP spid="17" grpId="0"/>
      <p:bldP spid="19" grpId="0"/>
      <p:bldP spid="20"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643890" y="1092835"/>
            <a:ext cx="10379710" cy="1938988"/>
          </a:xfrm>
          <a:prstGeom prst="rect">
            <a:avLst/>
          </a:prstGeom>
        </p:spPr>
        <p:txBody>
          <a:bodyPr wrap="square" lIns="91436" tIns="45718" rIns="91436" bIns="45718">
            <a:spAutoFit/>
          </a:bodyPr>
          <a:lstStyle/>
          <a:p>
            <a:r>
              <a:rPr lang="en-US" altLang="zh-CN" sz="2400" b="1" dirty="0" smtClean="0">
                <a:latin typeface="微软雅黑" pitchFamily="34" charset="-122"/>
                <a:ea typeface="微软雅黑" pitchFamily="34" charset="-122"/>
              </a:rPr>
              <a:t>Skew </a:t>
            </a:r>
            <a:r>
              <a:rPr lang="en-US" altLang="zh-CN" sz="2400" b="1" dirty="0" smtClean="0">
                <a:latin typeface="微软雅黑" pitchFamily="34" charset="-122"/>
                <a:ea typeface="微软雅黑" pitchFamily="34" charset="-122"/>
              </a:rPr>
              <a:t>Correction is important because tilted license plates and characters are hard to process. </a:t>
            </a:r>
            <a:endParaRPr lang="en-US" altLang="zh-CN" sz="2400" b="1" dirty="0" smtClean="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Hough </a:t>
            </a:r>
            <a:r>
              <a:rPr lang="en-US" altLang="zh-CN" sz="2400" b="1" dirty="0" smtClean="0">
                <a:latin typeface="微软雅黑" pitchFamily="34" charset="-122"/>
                <a:ea typeface="微软雅黑" pitchFamily="34" charset="-122"/>
              </a:rPr>
              <a:t>transform is concerned with the identification of lines in the image. We apply it to identify the top edge of license plate. Besides, the angle of this line can help to correct skew.</a:t>
            </a:r>
            <a:endParaRPr lang="zh-CN" altLang="zh-CN" sz="2400" b="1" dirty="0">
              <a:latin typeface="微软雅黑" pitchFamily="34" charset="-122"/>
              <a:ea typeface="微软雅黑" pitchFamily="34" charset="-122"/>
            </a:endParaRPr>
          </a:p>
        </p:txBody>
      </p:sp>
      <p:grpSp>
        <p:nvGrpSpPr>
          <p:cNvPr id="18" name="组合 17"/>
          <p:cNvGrpSpPr/>
          <p:nvPr/>
        </p:nvGrpSpPr>
        <p:grpSpPr>
          <a:xfrm>
            <a:off x="-254000" y="201683"/>
            <a:ext cx="898070" cy="523220"/>
            <a:chOff x="-254000" y="201683"/>
            <a:chExt cx="898070" cy="523220"/>
          </a:xfrm>
        </p:grpSpPr>
        <p:sp>
          <p:nvSpPr>
            <p:cNvPr id="19" name="圆角矩形 18"/>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701040" y="144780"/>
            <a:ext cx="9371965" cy="582295"/>
          </a:xfrm>
          <a:prstGeom prst="rect">
            <a:avLst/>
          </a:prstGeom>
          <a:noFill/>
        </p:spPr>
        <p:txBody>
          <a:bodyPr wrap="square" lIns="91436" tIns="45718" rIns="91436" bIns="45718" rtlCol="0">
            <a:spAutoFit/>
          </a:bodyPr>
          <a:lstStyle/>
          <a:p>
            <a:r>
              <a:rPr lang="zh-CN" altLang="en-US" sz="3200" dirty="0">
                <a:latin typeface="微软雅黑" panose="020B0503020204020204" pitchFamily="34" charset="-122"/>
                <a:ea typeface="微软雅黑" panose="020B0503020204020204" pitchFamily="34" charset="-122"/>
                <a:sym typeface="+mn-ea"/>
              </a:rPr>
              <a:t>Character Segmentation and Recognition</a:t>
            </a:r>
          </a:p>
        </p:txBody>
      </p:sp>
      <p:grpSp>
        <p:nvGrpSpPr>
          <p:cNvPr id="22" name="组合 21"/>
          <p:cNvGrpSpPr/>
          <p:nvPr/>
        </p:nvGrpSpPr>
        <p:grpSpPr>
          <a:xfrm>
            <a:off x="8787261" y="227016"/>
            <a:ext cx="10147116" cy="439541"/>
            <a:chOff x="2533781" y="217491"/>
            <a:chExt cx="10147116" cy="439541"/>
          </a:xfrm>
        </p:grpSpPr>
        <p:sp>
          <p:nvSpPr>
            <p:cNvPr id="23" name="圆角矩形 2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533781" y="243297"/>
              <a:ext cx="2126615" cy="274320"/>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License plate pretreatment</a:t>
              </a:r>
            </a:p>
          </p:txBody>
        </p:sp>
      </p:grpSp>
      <p:sp>
        <p:nvSpPr>
          <p:cNvPr id="104" name="文本框 103"/>
          <p:cNvSpPr txBox="1"/>
          <p:nvPr/>
        </p:nvSpPr>
        <p:spPr>
          <a:xfrm>
            <a:off x="5857875" y="585660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pic>
        <p:nvPicPr>
          <p:cNvPr id="29" name="图片 28"/>
          <p:cNvPicPr/>
          <p:nvPr/>
        </p:nvPicPr>
        <p:blipFill>
          <a:blip r:embed="rId3" cstate="print"/>
          <a:srcRect/>
          <a:stretch>
            <a:fillRect/>
          </a:stretch>
        </p:blipFill>
        <p:spPr bwMode="auto">
          <a:xfrm>
            <a:off x="1426616" y="3416725"/>
            <a:ext cx="2156658" cy="1362665"/>
          </a:xfrm>
          <a:prstGeom prst="rect">
            <a:avLst/>
          </a:prstGeom>
          <a:noFill/>
          <a:ln w="9525">
            <a:noFill/>
            <a:miter lim="800000"/>
            <a:headEnd/>
            <a:tailEnd/>
          </a:ln>
        </p:spPr>
      </p:pic>
      <p:pic>
        <p:nvPicPr>
          <p:cNvPr id="30" name="图片 29"/>
          <p:cNvPicPr/>
          <p:nvPr/>
        </p:nvPicPr>
        <p:blipFill>
          <a:blip r:embed="rId4" cstate="print"/>
          <a:srcRect/>
          <a:stretch>
            <a:fillRect/>
          </a:stretch>
        </p:blipFill>
        <p:spPr bwMode="auto">
          <a:xfrm>
            <a:off x="5026100" y="3407277"/>
            <a:ext cx="1919398" cy="1362686"/>
          </a:xfrm>
          <a:prstGeom prst="rect">
            <a:avLst/>
          </a:prstGeom>
          <a:noFill/>
          <a:ln w="9525">
            <a:noFill/>
            <a:miter lim="800000"/>
            <a:headEnd/>
            <a:tailEnd/>
          </a:ln>
        </p:spPr>
      </p:pic>
      <p:pic>
        <p:nvPicPr>
          <p:cNvPr id="31" name="图片 30"/>
          <p:cNvPicPr/>
          <p:nvPr/>
        </p:nvPicPr>
        <p:blipFill>
          <a:blip r:embed="rId5" cstate="print"/>
          <a:srcRect/>
          <a:stretch>
            <a:fillRect/>
          </a:stretch>
        </p:blipFill>
        <p:spPr bwMode="auto">
          <a:xfrm>
            <a:off x="8593702" y="3389972"/>
            <a:ext cx="2169160" cy="137056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ppt_x</p:attrName>
                                        </p:attrNameLst>
                                      </p:cBhvr>
                                      <p:tavLst>
                                        <p:tav tm="0">
                                          <p:val>
                                            <p:strVal val="#ppt_x+#ppt_w*1.125000"/>
                                          </p:val>
                                        </p:tav>
                                        <p:tav tm="100000">
                                          <p:val>
                                            <p:strVal val="#ppt_x"/>
                                          </p:val>
                                        </p:tav>
                                      </p:tavLst>
                                    </p:anim>
                                    <p:animEffect transition="in" filter="wipe(left)">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643890" y="1092835"/>
            <a:ext cx="3016885" cy="3413760"/>
          </a:xfrm>
          <a:prstGeom prst="rect">
            <a:avLst/>
          </a:prstGeom>
        </p:spPr>
        <p:txBody>
          <a:bodyPr wrap="square" lIns="91436" tIns="45718" rIns="91436" bIns="45718">
            <a:spAutoFit/>
          </a:bodyPr>
          <a:lstStyle/>
          <a:p>
            <a:pPr>
              <a:lnSpc>
                <a:spcPct val="150000"/>
              </a:lnSpc>
            </a:pPr>
            <a:r>
              <a:rPr lang="en-US" altLang="zh-CN" b="1" dirty="0">
                <a:solidFill>
                  <a:schemeClr val="tx1"/>
                </a:solidFill>
                <a:latin typeface="微软雅黑" panose="020B0503020204020204" pitchFamily="34" charset="-122"/>
                <a:ea typeface="微软雅黑" panose="020B0503020204020204" pitchFamily="34" charset="-122"/>
              </a:rPr>
              <a:t>We c</a:t>
            </a:r>
            <a:r>
              <a:rPr lang="zh-CN" altLang="en-US" b="1" dirty="0">
                <a:solidFill>
                  <a:schemeClr val="tx1"/>
                </a:solidFill>
                <a:latin typeface="微软雅黑" panose="020B0503020204020204" pitchFamily="34" charset="-122"/>
                <a:ea typeface="微软雅黑" panose="020B0503020204020204" pitchFamily="34" charset="-122"/>
              </a:rPr>
              <a:t>onvert the BGR image to a gray image, and then use the OTSU method to convert the gray image to a binary image to easily match the template of the binary image.</a:t>
            </a:r>
          </a:p>
        </p:txBody>
      </p:sp>
      <p:grpSp>
        <p:nvGrpSpPr>
          <p:cNvPr id="4" name="组合 17"/>
          <p:cNvGrpSpPr/>
          <p:nvPr/>
        </p:nvGrpSpPr>
        <p:grpSpPr>
          <a:xfrm>
            <a:off x="-254000" y="201683"/>
            <a:ext cx="898070" cy="523220"/>
            <a:chOff x="-254000" y="201683"/>
            <a:chExt cx="898070" cy="523220"/>
          </a:xfrm>
        </p:grpSpPr>
        <p:sp>
          <p:nvSpPr>
            <p:cNvPr id="19" name="圆角矩形 18"/>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701040" y="144780"/>
            <a:ext cx="9371965" cy="582295"/>
          </a:xfrm>
          <a:prstGeom prst="rect">
            <a:avLst/>
          </a:prstGeom>
          <a:noFill/>
        </p:spPr>
        <p:txBody>
          <a:bodyPr wrap="square" lIns="91436" tIns="45718" rIns="91436" bIns="45718" rtlCol="0">
            <a:spAutoFit/>
          </a:bodyPr>
          <a:lstStyle/>
          <a:p>
            <a:r>
              <a:rPr lang="zh-CN" altLang="en-US" sz="3200" dirty="0">
                <a:latin typeface="微软雅黑" panose="020B0503020204020204" pitchFamily="34" charset="-122"/>
                <a:ea typeface="微软雅黑" panose="020B0503020204020204" pitchFamily="34" charset="-122"/>
                <a:sym typeface="+mn-ea"/>
              </a:rPr>
              <a:t>Character Segmentation and Recognition</a:t>
            </a:r>
          </a:p>
        </p:txBody>
      </p:sp>
      <p:grpSp>
        <p:nvGrpSpPr>
          <p:cNvPr id="5" name="组合 21"/>
          <p:cNvGrpSpPr/>
          <p:nvPr/>
        </p:nvGrpSpPr>
        <p:grpSpPr>
          <a:xfrm>
            <a:off x="8787261" y="227016"/>
            <a:ext cx="10147116" cy="439541"/>
            <a:chOff x="2533781" y="217491"/>
            <a:chExt cx="10147116" cy="439541"/>
          </a:xfrm>
        </p:grpSpPr>
        <p:sp>
          <p:nvSpPr>
            <p:cNvPr id="23" name="圆角矩形 2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533781" y="243297"/>
              <a:ext cx="2126615" cy="274320"/>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License plate pretreatment</a:t>
              </a:r>
            </a:p>
          </p:txBody>
        </p:sp>
      </p:grpSp>
      <p:pic>
        <p:nvPicPr>
          <p:cNvPr id="2" name="图片 -2147482611"/>
          <p:cNvPicPr>
            <a:picLocks noChangeAspect="1"/>
          </p:cNvPicPr>
          <p:nvPr/>
        </p:nvPicPr>
        <p:blipFill>
          <a:blip r:embed="rId3" cstate="print"/>
          <a:stretch>
            <a:fillRect/>
          </a:stretch>
        </p:blipFill>
        <p:spPr>
          <a:xfrm>
            <a:off x="701040" y="4747895"/>
            <a:ext cx="2894330" cy="1461135"/>
          </a:xfrm>
          <a:prstGeom prst="rect">
            <a:avLst/>
          </a:prstGeom>
          <a:noFill/>
          <a:ln w="9525">
            <a:noFill/>
          </a:ln>
        </p:spPr>
      </p:pic>
      <p:sp>
        <p:nvSpPr>
          <p:cNvPr id="26" name="矩形 25"/>
          <p:cNvSpPr/>
          <p:nvPr/>
        </p:nvSpPr>
        <p:spPr>
          <a:xfrm>
            <a:off x="4324350" y="1092835"/>
            <a:ext cx="7724775" cy="1336675"/>
          </a:xfrm>
          <a:prstGeom prst="rect">
            <a:avLst/>
          </a:prstGeom>
        </p:spPr>
        <p:txBody>
          <a:bodyPr wrap="square" lIns="91436" tIns="45718" rIns="91436" bIns="45718">
            <a:spAutoFit/>
          </a:bodyPr>
          <a:lstStyle/>
          <a:p>
            <a:pPr>
              <a:lnSpc>
                <a:spcPct val="150000"/>
              </a:lnSpc>
            </a:pPr>
            <a:r>
              <a:rPr b="1" dirty="0">
                <a:solidFill>
                  <a:schemeClr val="tx1"/>
                </a:solidFill>
                <a:latin typeface="微软雅黑" panose="020B0503020204020204" pitchFamily="34" charset="-122"/>
                <a:ea typeface="微软雅黑" panose="020B0503020204020204" pitchFamily="34" charset="-122"/>
              </a:rPr>
              <a:t>However, some backgrounds are gradient and dark images are difficult to separate well</a:t>
            </a:r>
            <a:r>
              <a:rPr lang="en-US" b="1" dirty="0">
                <a:solidFill>
                  <a:schemeClr val="tx1"/>
                </a:solidFill>
                <a:latin typeface="微软雅黑" panose="020B0503020204020204" pitchFamily="34" charset="-122"/>
                <a:ea typeface="微软雅黑" panose="020B0503020204020204" pitchFamily="34" charset="-122"/>
              </a:rPr>
              <a:t>, we tried to enhance the contrast, which is helpful for this image, but it is disastrous for other images:</a:t>
            </a:r>
          </a:p>
        </p:txBody>
      </p:sp>
      <p:pic>
        <p:nvPicPr>
          <p:cNvPr id="100" name="图片 99"/>
          <p:cNvPicPr/>
          <p:nvPr/>
        </p:nvPicPr>
        <p:blipFill>
          <a:blip r:embed="rId4" cstate="print"/>
          <a:stretch>
            <a:fillRect/>
          </a:stretch>
        </p:blipFill>
        <p:spPr>
          <a:xfrm>
            <a:off x="5045075" y="3314700"/>
            <a:ext cx="2101850" cy="825500"/>
          </a:xfrm>
          <a:prstGeom prst="rect">
            <a:avLst/>
          </a:prstGeom>
          <a:noFill/>
          <a:ln w="9525">
            <a:noFill/>
          </a:ln>
        </p:spPr>
      </p:pic>
      <p:pic>
        <p:nvPicPr>
          <p:cNvPr id="101" name="图片 100"/>
          <p:cNvPicPr/>
          <p:nvPr/>
        </p:nvPicPr>
        <p:blipFill>
          <a:blip r:embed="rId5" cstate="print"/>
          <a:stretch>
            <a:fillRect/>
          </a:stretch>
        </p:blipFill>
        <p:spPr>
          <a:xfrm>
            <a:off x="7135495" y="3314700"/>
            <a:ext cx="2101850" cy="812800"/>
          </a:xfrm>
          <a:prstGeom prst="rect">
            <a:avLst/>
          </a:prstGeom>
          <a:noFill/>
          <a:ln w="9525">
            <a:noFill/>
          </a:ln>
        </p:spPr>
      </p:pic>
      <p:pic>
        <p:nvPicPr>
          <p:cNvPr id="3" name="图片 -2147482610"/>
          <p:cNvPicPr>
            <a:picLocks noChangeAspect="1"/>
          </p:cNvPicPr>
          <p:nvPr/>
        </p:nvPicPr>
        <p:blipFill>
          <a:blip r:embed="rId6" cstate="print"/>
          <a:stretch>
            <a:fillRect/>
          </a:stretch>
        </p:blipFill>
        <p:spPr>
          <a:xfrm>
            <a:off x="9237345" y="3314700"/>
            <a:ext cx="2101850" cy="812800"/>
          </a:xfrm>
          <a:prstGeom prst="rect">
            <a:avLst/>
          </a:prstGeom>
          <a:noFill/>
          <a:ln w="9525">
            <a:noFill/>
          </a:ln>
        </p:spPr>
      </p:pic>
      <p:pic>
        <p:nvPicPr>
          <p:cNvPr id="27" name="图片 26"/>
          <p:cNvPicPr/>
          <p:nvPr/>
        </p:nvPicPr>
        <p:blipFill>
          <a:blip r:embed="rId7" cstate="print"/>
          <a:stretch>
            <a:fillRect/>
          </a:stretch>
        </p:blipFill>
        <p:spPr>
          <a:xfrm>
            <a:off x="5857875" y="4707255"/>
            <a:ext cx="1949450" cy="971550"/>
          </a:xfrm>
          <a:prstGeom prst="rect">
            <a:avLst/>
          </a:prstGeom>
          <a:noFill/>
          <a:ln w="9525">
            <a:noFill/>
          </a:ln>
        </p:spPr>
      </p:pic>
      <p:pic>
        <p:nvPicPr>
          <p:cNvPr id="103" name="图片 102"/>
          <p:cNvPicPr/>
          <p:nvPr/>
        </p:nvPicPr>
        <p:blipFill>
          <a:blip r:embed="rId8" cstate="print"/>
          <a:stretch>
            <a:fillRect/>
          </a:stretch>
        </p:blipFill>
        <p:spPr>
          <a:xfrm>
            <a:off x="7807325" y="4707255"/>
            <a:ext cx="1949450" cy="990600"/>
          </a:xfrm>
          <a:prstGeom prst="rect">
            <a:avLst/>
          </a:prstGeom>
          <a:noFill/>
          <a:ln w="9525">
            <a:noFill/>
          </a:ln>
        </p:spPr>
      </p:pic>
      <p:sp>
        <p:nvSpPr>
          <p:cNvPr id="104" name="文本框 103"/>
          <p:cNvSpPr txBox="1"/>
          <p:nvPr/>
        </p:nvSpPr>
        <p:spPr>
          <a:xfrm>
            <a:off x="5857875" y="585660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sp>
        <p:nvSpPr>
          <p:cNvPr id="28" name="文本框 27"/>
          <p:cNvSpPr txBox="1"/>
          <p:nvPr/>
        </p:nvSpPr>
        <p:spPr>
          <a:xfrm>
            <a:off x="4544060" y="6109335"/>
            <a:ext cx="6393815" cy="368300"/>
          </a:xfrm>
          <a:prstGeom prst="rect">
            <a:avLst/>
          </a:prstGeom>
          <a:noFill/>
          <a:ln w="9525">
            <a:noFill/>
          </a:ln>
        </p:spPr>
        <p:txBody>
          <a:bodyPr wrap="square">
            <a:spAutoFit/>
          </a:bodyPr>
          <a:lstStyle/>
          <a:p>
            <a:pPr indent="0"/>
            <a:r>
              <a:rPr sz="1800" b="1" dirty="0">
                <a:latin typeface="微软雅黑" panose="020B0503020204020204" pitchFamily="34" charset="-122"/>
                <a:ea typeface="微软雅黑" panose="020B0503020204020204" pitchFamily="34" charset="-122"/>
              </a:rPr>
              <a:t>We don’t considered for enhanced contrast.</a:t>
            </a:r>
            <a:endParaRPr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ppt_x</p:attrName>
                                        </p:attrNameLst>
                                      </p:cBhvr>
                                      <p:tavLst>
                                        <p:tav tm="0">
                                          <p:val>
                                            <p:strVal val="#ppt_x+#ppt_w*1.125000"/>
                                          </p:val>
                                        </p:tav>
                                        <p:tav tm="100000">
                                          <p:val>
                                            <p:strVal val="#ppt_x"/>
                                          </p:val>
                                        </p:tav>
                                      </p:tavLst>
                                    </p:anim>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137920" y="1069340"/>
            <a:ext cx="9438005" cy="3413760"/>
          </a:xfrm>
          <a:prstGeom prst="rect">
            <a:avLst/>
          </a:prstGeom>
        </p:spPr>
        <p:txBody>
          <a:bodyPr wrap="square" lIns="91436" tIns="45718" rIns="91436" bIns="45718">
            <a:spAutoFit/>
          </a:bodyPr>
          <a:lstStyle/>
          <a:p>
            <a:pPr>
              <a:lnSpc>
                <a:spcPct val="150000"/>
              </a:lnSpc>
            </a:pPr>
            <a:r>
              <a:rPr sz="2400" b="1" dirty="0">
                <a:latin typeface="微软雅黑" panose="020B0503020204020204" pitchFamily="34" charset="-122"/>
                <a:ea typeface="微软雅黑" panose="020B0503020204020204" pitchFamily="34" charset="-122"/>
                <a:sym typeface="+mn-ea"/>
              </a:rPr>
              <a:t>Then, the opening operation and the closing operation are performed. </a:t>
            </a:r>
            <a:endParaRPr sz="2400" b="1" dirty="0">
              <a:latin typeface="微软雅黑" panose="020B0503020204020204" pitchFamily="34" charset="-122"/>
              <a:ea typeface="微软雅黑" panose="020B0503020204020204" pitchFamily="34" charset="-122"/>
            </a:endParaRPr>
          </a:p>
          <a:p>
            <a:pPr>
              <a:lnSpc>
                <a:spcPct val="150000"/>
              </a:lnSpc>
            </a:pPr>
            <a:r>
              <a:rPr sz="2400" b="1" dirty="0">
                <a:solidFill>
                  <a:schemeClr val="tx1"/>
                </a:solidFill>
                <a:latin typeface="微软雅黑" panose="020B0503020204020204" pitchFamily="34" charset="-122"/>
                <a:ea typeface="微软雅黑" panose="020B0503020204020204" pitchFamily="34" charset="-122"/>
              </a:rPr>
              <a:t>Because some license plates in the image are black and different from other license plates, color inversion is required. </a:t>
            </a:r>
            <a:r>
              <a:rPr lang="en-US" sz="2400" b="1" dirty="0">
                <a:solidFill>
                  <a:schemeClr val="tx1"/>
                </a:solidFill>
                <a:latin typeface="微软雅黑" panose="020B0503020204020204" pitchFamily="34" charset="-122"/>
                <a:ea typeface="微软雅黑" panose="020B0503020204020204" pitchFamily="34" charset="-122"/>
              </a:rPr>
              <a:t>W</a:t>
            </a:r>
            <a:r>
              <a:rPr sz="2400" b="1" dirty="0">
                <a:solidFill>
                  <a:schemeClr val="tx1"/>
                </a:solidFill>
                <a:latin typeface="微软雅黑" panose="020B0503020204020204" pitchFamily="34" charset="-122"/>
                <a:ea typeface="微软雅黑" panose="020B0503020204020204" pitchFamily="34" charset="-122"/>
              </a:rPr>
              <a:t>hen a black license plate is used, its white pixels are few, less than 30%.  255-pixel.</a:t>
            </a:r>
          </a:p>
        </p:txBody>
      </p:sp>
      <p:grpSp>
        <p:nvGrpSpPr>
          <p:cNvPr id="18" name="组合 17"/>
          <p:cNvGrpSpPr/>
          <p:nvPr/>
        </p:nvGrpSpPr>
        <p:grpSpPr>
          <a:xfrm>
            <a:off x="-254000" y="201683"/>
            <a:ext cx="898070" cy="523220"/>
            <a:chOff x="-254000" y="201683"/>
            <a:chExt cx="898070" cy="523220"/>
          </a:xfrm>
        </p:grpSpPr>
        <p:sp>
          <p:nvSpPr>
            <p:cNvPr id="19" name="圆角矩形 18"/>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701040" y="144780"/>
            <a:ext cx="9371965" cy="582295"/>
          </a:xfrm>
          <a:prstGeom prst="rect">
            <a:avLst/>
          </a:prstGeom>
          <a:noFill/>
        </p:spPr>
        <p:txBody>
          <a:bodyPr wrap="square" lIns="91436" tIns="45718" rIns="91436" bIns="45718" rtlCol="0">
            <a:spAutoFit/>
          </a:bodyPr>
          <a:lstStyle/>
          <a:p>
            <a:r>
              <a:rPr lang="zh-CN" altLang="en-US" sz="3200" dirty="0">
                <a:latin typeface="微软雅黑" panose="020B0503020204020204" pitchFamily="34" charset="-122"/>
                <a:ea typeface="微软雅黑" panose="020B0503020204020204" pitchFamily="34" charset="-122"/>
                <a:sym typeface="+mn-ea"/>
              </a:rPr>
              <a:t>Character Segmentation and Recognition</a:t>
            </a:r>
          </a:p>
        </p:txBody>
      </p:sp>
      <p:grpSp>
        <p:nvGrpSpPr>
          <p:cNvPr id="22" name="组合 21"/>
          <p:cNvGrpSpPr/>
          <p:nvPr/>
        </p:nvGrpSpPr>
        <p:grpSpPr>
          <a:xfrm>
            <a:off x="8753926" y="227016"/>
            <a:ext cx="10180451" cy="439541"/>
            <a:chOff x="2500446" y="217491"/>
            <a:chExt cx="10180451" cy="439541"/>
          </a:xfrm>
        </p:grpSpPr>
        <p:sp>
          <p:nvSpPr>
            <p:cNvPr id="23" name="圆角矩形 2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500446" y="243297"/>
              <a:ext cx="2193290" cy="274320"/>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License plate preprocessing</a:t>
              </a:r>
            </a:p>
          </p:txBody>
        </p:sp>
      </p:grpSp>
      <p:sp>
        <p:nvSpPr>
          <p:cNvPr id="104" name="文本框 103"/>
          <p:cNvSpPr txBox="1"/>
          <p:nvPr/>
        </p:nvSpPr>
        <p:spPr>
          <a:xfrm>
            <a:off x="5857875" y="585660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sp>
        <p:nvSpPr>
          <p:cNvPr id="4" name="文本框 3"/>
          <p:cNvSpPr txBox="1"/>
          <p:nvPr/>
        </p:nvSpPr>
        <p:spPr>
          <a:xfrm>
            <a:off x="454025" y="1315720"/>
            <a:ext cx="4522470" cy="506730"/>
          </a:xfrm>
          <a:prstGeom prst="rect">
            <a:avLst/>
          </a:prstGeom>
          <a:noFill/>
          <a:ln w="9525">
            <a:noFill/>
          </a:ln>
        </p:spPr>
        <p:txBody>
          <a:bodyPr wrap="square">
            <a:spAutoFit/>
          </a:bodyPr>
          <a:lstStyle/>
          <a:p>
            <a:pPr>
              <a:lnSpc>
                <a:spcPct val="150000"/>
              </a:lnSpc>
              <a:buClrTx/>
              <a:buSzTx/>
              <a:buFontTx/>
            </a:pPr>
            <a:endParaRPr b="1" dirty="0">
              <a:latin typeface="微软雅黑" panose="020B0503020204020204" pitchFamily="34" charset="-122"/>
              <a:ea typeface="微软雅黑" panose="020B0503020204020204" pitchFamily="34" charset="-122"/>
            </a:endParaRPr>
          </a:p>
        </p:txBody>
      </p:sp>
      <p:pic>
        <p:nvPicPr>
          <p:cNvPr id="5" name="图片 4"/>
          <p:cNvPicPr/>
          <p:nvPr/>
        </p:nvPicPr>
        <p:blipFill>
          <a:blip r:embed="rId3" cstate="print"/>
          <a:stretch>
            <a:fillRect/>
          </a:stretch>
        </p:blipFill>
        <p:spPr>
          <a:xfrm>
            <a:off x="2759075" y="4973955"/>
            <a:ext cx="3009265" cy="1290320"/>
          </a:xfrm>
          <a:prstGeom prst="rect">
            <a:avLst/>
          </a:prstGeom>
          <a:noFill/>
          <a:ln w="9525">
            <a:noFill/>
          </a:ln>
        </p:spPr>
      </p:pic>
      <p:pic>
        <p:nvPicPr>
          <p:cNvPr id="105" name="图片 104"/>
          <p:cNvPicPr/>
          <p:nvPr/>
        </p:nvPicPr>
        <p:blipFill>
          <a:blip r:embed="rId4" cstate="print"/>
          <a:stretch>
            <a:fillRect/>
          </a:stretch>
        </p:blipFill>
        <p:spPr>
          <a:xfrm>
            <a:off x="5995035" y="4946015"/>
            <a:ext cx="3009265" cy="1318260"/>
          </a:xfrm>
          <a:prstGeom prst="rect">
            <a:avLst/>
          </a:prstGeom>
          <a:noFill/>
          <a:ln w="9525">
            <a:noFill/>
          </a:ln>
        </p:spPr>
      </p:pic>
      <p:sp>
        <p:nvSpPr>
          <p:cNvPr id="106" name="文本框 105"/>
          <p:cNvSpPr txBox="1"/>
          <p:nvPr/>
        </p:nvSpPr>
        <p:spPr>
          <a:xfrm>
            <a:off x="3924300" y="675830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ppt_x</p:attrName>
                                        </p:attrNameLst>
                                      </p:cBhvr>
                                      <p:tavLst>
                                        <p:tav tm="0">
                                          <p:val>
                                            <p:strVal val="#ppt_x+#ppt_w*1.125000"/>
                                          </p:val>
                                        </p:tav>
                                        <p:tav tm="100000">
                                          <p:val>
                                            <p:strVal val="#ppt_x"/>
                                          </p:val>
                                        </p:tav>
                                      </p:tavLst>
                                    </p:anim>
                                    <p:animEffect transition="in" filter="wipe(left)">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789940" y="1058545"/>
            <a:ext cx="4638040" cy="3783330"/>
          </a:xfrm>
          <a:prstGeom prst="rect">
            <a:avLst/>
          </a:prstGeom>
        </p:spPr>
        <p:txBody>
          <a:bodyPr wrap="square" lIns="91436" tIns="45718" rIns="91436" bIns="45718">
            <a:spAutoFit/>
          </a:bodyPr>
          <a:lstStyle/>
          <a:p>
            <a:pPr>
              <a:lnSpc>
                <a:spcPct val="150000"/>
              </a:lnSpc>
            </a:pPr>
            <a:r>
              <a:rPr lang="en-US" sz="2000" b="1" dirty="0">
                <a:latin typeface="微软雅黑" panose="020B0503020204020204" pitchFamily="34" charset="-122"/>
                <a:ea typeface="微软雅黑" panose="020B0503020204020204" pitchFamily="34" charset="-122"/>
                <a:sym typeface="+mn-ea"/>
              </a:rPr>
              <a:t>Use </a:t>
            </a:r>
            <a:r>
              <a:rPr sz="2000" b="1" dirty="0">
                <a:latin typeface="微软雅黑" panose="020B0503020204020204" pitchFamily="34" charset="-122"/>
                <a:ea typeface="微软雅黑" panose="020B0503020204020204" pitchFamily="34" charset="-122"/>
                <a:sym typeface="+mn-ea"/>
              </a:rPr>
              <a:t>row &gt; x * max, max is the maximum row pixel value currently found, and x is set to 0.93, because sometimes the upper boundary is empty and it is pure white, so you must </a:t>
            </a:r>
            <a:r>
              <a:rPr sz="2000" b="1" dirty="0">
                <a:solidFill>
                  <a:srgbClr val="00B0F0"/>
                </a:solidFill>
                <a:latin typeface="微软雅黑" panose="020B0503020204020204" pitchFamily="34" charset="-122"/>
                <a:ea typeface="微软雅黑" panose="020B0503020204020204" pitchFamily="34" charset="-122"/>
                <a:sym typeface="+mn-ea"/>
              </a:rPr>
              <a:t>find a </a:t>
            </a:r>
            <a:r>
              <a:rPr lang="en-US" sz="2000" b="1" dirty="0">
                <a:solidFill>
                  <a:srgbClr val="00B0F0"/>
                </a:solidFill>
                <a:latin typeface="微软雅黑" panose="020B0503020204020204" pitchFamily="34" charset="-122"/>
                <a:ea typeface="微软雅黑" panose="020B0503020204020204" pitchFamily="34" charset="-122"/>
                <a:sym typeface="+mn-ea"/>
              </a:rPr>
              <a:t>b</a:t>
            </a:r>
            <a:r>
              <a:rPr sz="2000" b="1" dirty="0">
                <a:solidFill>
                  <a:srgbClr val="00B0F0"/>
                </a:solidFill>
                <a:latin typeface="微软雅黑" panose="020B0503020204020204" pitchFamily="34" charset="-122"/>
                <a:ea typeface="微软雅黑" panose="020B0503020204020204" pitchFamily="34" charset="-122"/>
                <a:sym typeface="+mn-ea"/>
              </a:rPr>
              <a:t>ottom and closest to the border of the character.</a:t>
            </a:r>
          </a:p>
        </p:txBody>
      </p:sp>
      <p:grpSp>
        <p:nvGrpSpPr>
          <p:cNvPr id="18" name="组合 17"/>
          <p:cNvGrpSpPr/>
          <p:nvPr/>
        </p:nvGrpSpPr>
        <p:grpSpPr>
          <a:xfrm>
            <a:off x="-254000" y="201683"/>
            <a:ext cx="898070" cy="523220"/>
            <a:chOff x="-254000" y="201683"/>
            <a:chExt cx="898070" cy="523220"/>
          </a:xfrm>
        </p:grpSpPr>
        <p:sp>
          <p:nvSpPr>
            <p:cNvPr id="19" name="圆角矩形 18"/>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701040" y="144780"/>
            <a:ext cx="9371965" cy="582295"/>
          </a:xfrm>
          <a:prstGeom prst="rect">
            <a:avLst/>
          </a:prstGeom>
          <a:noFill/>
        </p:spPr>
        <p:txBody>
          <a:bodyPr wrap="square" lIns="91436" tIns="45718" rIns="91436" bIns="45718" rtlCol="0">
            <a:spAutoFit/>
          </a:bodyPr>
          <a:lstStyle/>
          <a:p>
            <a:r>
              <a:rPr lang="zh-CN" altLang="en-US" sz="3200" dirty="0">
                <a:latin typeface="微软雅黑" panose="020B0503020204020204" pitchFamily="34" charset="-122"/>
                <a:ea typeface="微软雅黑" panose="020B0503020204020204" pitchFamily="34" charset="-122"/>
                <a:sym typeface="+mn-ea"/>
              </a:rPr>
              <a:t>Character Segmentation and Recognition</a:t>
            </a:r>
          </a:p>
        </p:txBody>
      </p:sp>
      <p:grpSp>
        <p:nvGrpSpPr>
          <p:cNvPr id="22" name="组合 21"/>
          <p:cNvGrpSpPr/>
          <p:nvPr/>
        </p:nvGrpSpPr>
        <p:grpSpPr>
          <a:xfrm>
            <a:off x="8837877" y="227016"/>
            <a:ext cx="10096500" cy="439541"/>
            <a:chOff x="2584397" y="217491"/>
            <a:chExt cx="10096500" cy="439541"/>
          </a:xfrm>
        </p:grpSpPr>
        <p:sp>
          <p:nvSpPr>
            <p:cNvPr id="23" name="圆角矩形 2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682691" y="244567"/>
              <a:ext cx="2904490" cy="274320"/>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Upper and down boundaries removal</a:t>
              </a:r>
            </a:p>
          </p:txBody>
        </p:sp>
      </p:grpSp>
      <p:sp>
        <p:nvSpPr>
          <p:cNvPr id="106" name="文本框 105"/>
          <p:cNvSpPr txBox="1"/>
          <p:nvPr/>
        </p:nvSpPr>
        <p:spPr>
          <a:xfrm>
            <a:off x="3924300" y="675830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pic>
        <p:nvPicPr>
          <p:cNvPr id="2" name="图片 -2147482621"/>
          <p:cNvPicPr>
            <a:picLocks noChangeAspect="1"/>
          </p:cNvPicPr>
          <p:nvPr/>
        </p:nvPicPr>
        <p:blipFill>
          <a:blip r:embed="rId3" cstate="print"/>
          <a:stretch>
            <a:fillRect/>
          </a:stretch>
        </p:blipFill>
        <p:spPr>
          <a:xfrm>
            <a:off x="789940" y="5233670"/>
            <a:ext cx="1917700" cy="1016000"/>
          </a:xfrm>
          <a:prstGeom prst="rect">
            <a:avLst/>
          </a:prstGeom>
          <a:noFill/>
          <a:ln w="9525">
            <a:noFill/>
          </a:ln>
        </p:spPr>
      </p:pic>
      <p:sp>
        <p:nvSpPr>
          <p:cNvPr id="3" name="矩形 2"/>
          <p:cNvSpPr/>
          <p:nvPr/>
        </p:nvSpPr>
        <p:spPr>
          <a:xfrm>
            <a:off x="6172835" y="1058545"/>
            <a:ext cx="5115560" cy="4244975"/>
          </a:xfrm>
          <a:prstGeom prst="rect">
            <a:avLst/>
          </a:prstGeom>
        </p:spPr>
        <p:txBody>
          <a:bodyPr wrap="square" lIns="91436" tIns="45718" rIns="91436" bIns="45718">
            <a:spAutoFit/>
          </a:bodyPr>
          <a:lstStyle/>
          <a:p>
            <a:pPr>
              <a:lnSpc>
                <a:spcPct val="150000"/>
              </a:lnSpc>
            </a:pPr>
            <a:r>
              <a:rPr sz="2000" b="1" dirty="0">
                <a:solidFill>
                  <a:srgbClr val="00B0F0"/>
                </a:solidFill>
                <a:latin typeface="微软雅黑" panose="020B0503020204020204" pitchFamily="34" charset="-122"/>
                <a:ea typeface="微软雅黑" panose="020B0503020204020204" pitchFamily="34" charset="-122"/>
                <a:sym typeface="+mn-ea"/>
              </a:rPr>
              <a:t>Some characters are too low:</a:t>
            </a:r>
            <a:endParaRPr sz="2000" b="1" dirty="0">
              <a:latin typeface="微软雅黑" panose="020B0503020204020204" pitchFamily="34" charset="-122"/>
              <a:ea typeface="微软雅黑" panose="020B0503020204020204" pitchFamily="34" charset="-122"/>
              <a:sym typeface="+mn-ea"/>
            </a:endParaRPr>
          </a:p>
          <a:p>
            <a:pPr>
              <a:lnSpc>
                <a:spcPct val="150000"/>
              </a:lnSpc>
            </a:pPr>
            <a:endParaRPr sz="2000" b="1" dirty="0">
              <a:latin typeface="微软雅黑" panose="020B0503020204020204" pitchFamily="34" charset="-122"/>
              <a:ea typeface="微软雅黑" panose="020B0503020204020204" pitchFamily="34" charset="-122"/>
              <a:sym typeface="+mn-ea"/>
            </a:endParaRPr>
          </a:p>
          <a:p>
            <a:pPr>
              <a:lnSpc>
                <a:spcPct val="150000"/>
              </a:lnSpc>
            </a:pPr>
            <a:endParaRPr sz="2000" b="1" dirty="0">
              <a:latin typeface="微软雅黑" panose="020B0503020204020204" pitchFamily="34" charset="-122"/>
              <a:ea typeface="微软雅黑" panose="020B0503020204020204" pitchFamily="34" charset="-122"/>
              <a:sym typeface="+mn-ea"/>
            </a:endParaRPr>
          </a:p>
          <a:p>
            <a:pPr>
              <a:lnSpc>
                <a:spcPct val="150000"/>
              </a:lnSpc>
            </a:pPr>
            <a:endParaRPr sz="2000" b="1" dirty="0">
              <a:latin typeface="微软雅黑" panose="020B0503020204020204" pitchFamily="34" charset="-122"/>
              <a:ea typeface="微软雅黑" panose="020B0503020204020204" pitchFamily="34" charset="-122"/>
              <a:sym typeface="+mn-ea"/>
            </a:endParaRPr>
          </a:p>
          <a:p>
            <a:pPr>
              <a:lnSpc>
                <a:spcPct val="150000"/>
              </a:lnSpc>
            </a:pPr>
            <a:r>
              <a:rPr sz="2000" b="1" dirty="0">
                <a:latin typeface="微软雅黑" panose="020B0503020204020204" pitchFamily="34" charset="-122"/>
                <a:ea typeface="微软雅黑" panose="020B0503020204020204" pitchFamily="34" charset="-122"/>
                <a:sym typeface="+mn-ea"/>
              </a:rPr>
              <a:t>So the range of the upper boundary is found to be 0.55 of the entire image, and the separation effect is not bad:：</a:t>
            </a:r>
          </a:p>
          <a:p>
            <a:pPr>
              <a:lnSpc>
                <a:spcPct val="150000"/>
              </a:lnSpc>
            </a:pPr>
            <a:endParaRPr sz="2000" b="1" dirty="0">
              <a:latin typeface="微软雅黑" panose="020B0503020204020204" pitchFamily="34" charset="-122"/>
              <a:ea typeface="微软雅黑" panose="020B0503020204020204" pitchFamily="34" charset="-122"/>
              <a:sym typeface="+mn-ea"/>
            </a:endParaRPr>
          </a:p>
          <a:p>
            <a:pPr>
              <a:lnSpc>
                <a:spcPct val="150000"/>
              </a:lnSpc>
            </a:pPr>
            <a:endParaRPr sz="2000" b="1" dirty="0">
              <a:solidFill>
                <a:srgbClr val="00B0F0"/>
              </a:solidFill>
              <a:latin typeface="微软雅黑" panose="020B0503020204020204" pitchFamily="34" charset="-122"/>
              <a:ea typeface="微软雅黑" panose="020B0503020204020204" pitchFamily="34" charset="-122"/>
              <a:sym typeface="+mn-ea"/>
            </a:endParaRPr>
          </a:p>
        </p:txBody>
      </p:sp>
      <p:pic>
        <p:nvPicPr>
          <p:cNvPr id="4" name="图片 -2147482620"/>
          <p:cNvPicPr>
            <a:picLocks noChangeAspect="1"/>
          </p:cNvPicPr>
          <p:nvPr/>
        </p:nvPicPr>
        <p:blipFill>
          <a:blip r:embed="rId4" cstate="print"/>
          <a:stretch>
            <a:fillRect/>
          </a:stretch>
        </p:blipFill>
        <p:spPr>
          <a:xfrm>
            <a:off x="2983865" y="5278120"/>
            <a:ext cx="2284095" cy="927735"/>
          </a:xfrm>
          <a:prstGeom prst="rect">
            <a:avLst/>
          </a:prstGeom>
          <a:noFill/>
          <a:ln w="9525">
            <a:noFill/>
          </a:ln>
        </p:spPr>
      </p:pic>
      <p:pic>
        <p:nvPicPr>
          <p:cNvPr id="5" name="图片 -2147482618"/>
          <p:cNvPicPr>
            <a:picLocks noChangeAspect="1"/>
          </p:cNvPicPr>
          <p:nvPr/>
        </p:nvPicPr>
        <p:blipFill>
          <a:blip r:embed="rId5" cstate="print"/>
          <a:stretch>
            <a:fillRect/>
          </a:stretch>
        </p:blipFill>
        <p:spPr>
          <a:xfrm>
            <a:off x="7432675" y="1740535"/>
            <a:ext cx="1930400" cy="1028700"/>
          </a:xfrm>
          <a:prstGeom prst="rect">
            <a:avLst/>
          </a:prstGeom>
          <a:noFill/>
          <a:ln w="9525">
            <a:noFill/>
          </a:ln>
        </p:spPr>
      </p:pic>
      <p:pic>
        <p:nvPicPr>
          <p:cNvPr id="6" name="图片 -2147482617"/>
          <p:cNvPicPr>
            <a:picLocks noChangeAspect="1"/>
          </p:cNvPicPr>
          <p:nvPr/>
        </p:nvPicPr>
        <p:blipFill>
          <a:blip r:embed="rId6" cstate="print"/>
          <a:stretch>
            <a:fillRect/>
          </a:stretch>
        </p:blipFill>
        <p:spPr>
          <a:xfrm>
            <a:off x="6911975" y="4702810"/>
            <a:ext cx="3610610" cy="7600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ppt_x</p:attrName>
                                        </p:attrNameLst>
                                      </p:cBhvr>
                                      <p:tavLst>
                                        <p:tav tm="0">
                                          <p:val>
                                            <p:strVal val="#ppt_x+#ppt_w*1.125000"/>
                                          </p:val>
                                        </p:tav>
                                        <p:tav tm="100000">
                                          <p:val>
                                            <p:strVal val="#ppt_x"/>
                                          </p:val>
                                        </p:tav>
                                      </p:tavLst>
                                    </p:anim>
                                    <p:animEffect transition="in" filter="wipe(left)">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342265" y="1058545"/>
            <a:ext cx="11385550" cy="1936750"/>
          </a:xfrm>
          <a:prstGeom prst="rect">
            <a:avLst/>
          </a:prstGeom>
        </p:spPr>
        <p:txBody>
          <a:bodyPr wrap="square" lIns="91436" tIns="45718" rIns="91436" bIns="45718">
            <a:spAutoFit/>
          </a:bodyPr>
          <a:lstStyle/>
          <a:p>
            <a:pPr>
              <a:lnSpc>
                <a:spcPct val="150000"/>
              </a:lnSpc>
            </a:pPr>
            <a:r>
              <a:rPr sz="2000" b="1" dirty="0">
                <a:latin typeface="微软雅黑" panose="020B0503020204020204" pitchFamily="34" charset="-122"/>
                <a:ea typeface="微软雅黑" panose="020B0503020204020204" pitchFamily="34" charset="-122"/>
                <a:sym typeface="+mn-ea"/>
              </a:rPr>
              <a:t>The lower boundary is a similar method. Sometimes the background color and noise will interfere with the judgment, and at the same time the font itself will interfere. Some letters have very wide lower borders, for example: "Z", "2", "D", "L", etc. Some letters have very narrow lower borders. , So set a parameter to balance these.</a:t>
            </a:r>
          </a:p>
        </p:txBody>
      </p:sp>
      <p:grpSp>
        <p:nvGrpSpPr>
          <p:cNvPr id="18" name="组合 17"/>
          <p:cNvGrpSpPr/>
          <p:nvPr/>
        </p:nvGrpSpPr>
        <p:grpSpPr>
          <a:xfrm>
            <a:off x="-254000" y="201683"/>
            <a:ext cx="898070" cy="523220"/>
            <a:chOff x="-254000" y="201683"/>
            <a:chExt cx="898070" cy="523220"/>
          </a:xfrm>
        </p:grpSpPr>
        <p:sp>
          <p:nvSpPr>
            <p:cNvPr id="19" name="圆角矩形 18"/>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701040" y="144780"/>
            <a:ext cx="9371965" cy="582295"/>
          </a:xfrm>
          <a:prstGeom prst="rect">
            <a:avLst/>
          </a:prstGeom>
          <a:noFill/>
        </p:spPr>
        <p:txBody>
          <a:bodyPr wrap="square" lIns="91436" tIns="45718" rIns="91436" bIns="45718" rtlCol="0">
            <a:spAutoFit/>
          </a:bodyPr>
          <a:lstStyle/>
          <a:p>
            <a:r>
              <a:rPr lang="zh-CN" altLang="en-US" sz="3200" dirty="0">
                <a:latin typeface="微软雅黑" panose="020B0503020204020204" pitchFamily="34" charset="-122"/>
                <a:ea typeface="微软雅黑" panose="020B0503020204020204" pitchFamily="34" charset="-122"/>
                <a:sym typeface="+mn-ea"/>
              </a:rPr>
              <a:t>Character Segmentation and Recognition</a:t>
            </a:r>
          </a:p>
        </p:txBody>
      </p:sp>
      <p:grpSp>
        <p:nvGrpSpPr>
          <p:cNvPr id="22" name="组合 21"/>
          <p:cNvGrpSpPr/>
          <p:nvPr/>
        </p:nvGrpSpPr>
        <p:grpSpPr>
          <a:xfrm>
            <a:off x="8837877" y="227016"/>
            <a:ext cx="10096500" cy="439541"/>
            <a:chOff x="2584397" y="217491"/>
            <a:chExt cx="10096500" cy="439541"/>
          </a:xfrm>
        </p:grpSpPr>
        <p:sp>
          <p:nvSpPr>
            <p:cNvPr id="23" name="圆角矩形 2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682691" y="244567"/>
              <a:ext cx="2904490" cy="274320"/>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Upper and down boundaries removal</a:t>
              </a:r>
            </a:p>
          </p:txBody>
        </p:sp>
      </p:grpSp>
      <p:sp>
        <p:nvSpPr>
          <p:cNvPr id="106" name="文本框 105"/>
          <p:cNvSpPr txBox="1"/>
          <p:nvPr/>
        </p:nvSpPr>
        <p:spPr>
          <a:xfrm>
            <a:off x="3924300" y="675830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pic>
        <p:nvPicPr>
          <p:cNvPr id="108" name="图片 107"/>
          <p:cNvPicPr/>
          <p:nvPr/>
        </p:nvPicPr>
        <p:blipFill>
          <a:blip r:embed="rId3" cstate="print"/>
          <a:stretch>
            <a:fillRect/>
          </a:stretch>
        </p:blipFill>
        <p:spPr>
          <a:xfrm>
            <a:off x="913130" y="3670935"/>
            <a:ext cx="2543810" cy="1173480"/>
          </a:xfrm>
          <a:prstGeom prst="rect">
            <a:avLst/>
          </a:prstGeom>
          <a:noFill/>
          <a:ln w="9525">
            <a:noFill/>
          </a:ln>
        </p:spPr>
      </p:pic>
      <p:pic>
        <p:nvPicPr>
          <p:cNvPr id="109" name="图片 108"/>
          <p:cNvPicPr/>
          <p:nvPr/>
        </p:nvPicPr>
        <p:blipFill>
          <a:blip r:embed="rId4" cstate="print"/>
          <a:stretch>
            <a:fillRect/>
          </a:stretch>
        </p:blipFill>
        <p:spPr>
          <a:xfrm>
            <a:off x="3987800" y="3768090"/>
            <a:ext cx="3242945" cy="1076325"/>
          </a:xfrm>
          <a:prstGeom prst="rect">
            <a:avLst/>
          </a:prstGeom>
          <a:noFill/>
          <a:ln w="9525">
            <a:noFill/>
          </a:ln>
        </p:spPr>
      </p:pic>
      <p:pic>
        <p:nvPicPr>
          <p:cNvPr id="110" name="图片 109"/>
          <p:cNvPicPr/>
          <p:nvPr/>
        </p:nvPicPr>
        <p:blipFill>
          <a:blip r:embed="rId5" cstate="print"/>
          <a:stretch>
            <a:fillRect/>
          </a:stretch>
        </p:blipFill>
        <p:spPr>
          <a:xfrm>
            <a:off x="7600950" y="3767455"/>
            <a:ext cx="3735070" cy="1076960"/>
          </a:xfrm>
          <a:prstGeom prst="rect">
            <a:avLst/>
          </a:prstGeom>
          <a:noFill/>
          <a:ln w="9525">
            <a:noFill/>
          </a:ln>
        </p:spPr>
      </p:pic>
      <p:sp>
        <p:nvSpPr>
          <p:cNvPr id="111" name="文本框 110"/>
          <p:cNvSpPr txBox="1"/>
          <p:nvPr/>
        </p:nvSpPr>
        <p:spPr>
          <a:xfrm>
            <a:off x="5461000" y="388048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ppt_x</p:attrName>
                                        </p:attrNameLst>
                                      </p:cBhvr>
                                      <p:tavLst>
                                        <p:tav tm="0">
                                          <p:val>
                                            <p:strVal val="#ppt_x+#ppt_w*1.125000"/>
                                          </p:val>
                                        </p:tav>
                                        <p:tav tm="100000">
                                          <p:val>
                                            <p:strVal val="#ppt_x"/>
                                          </p:val>
                                        </p:tav>
                                      </p:tavLst>
                                    </p:anim>
                                    <p:animEffect transition="in" filter="wipe(left)">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643255" y="1058545"/>
            <a:ext cx="10836275" cy="2860040"/>
          </a:xfrm>
          <a:prstGeom prst="rect">
            <a:avLst/>
          </a:prstGeom>
        </p:spPr>
        <p:txBody>
          <a:bodyPr wrap="square" lIns="91436" tIns="45718" rIns="91436" bIns="45718">
            <a:spAutoFit/>
          </a:bodyPr>
          <a:lstStyle/>
          <a:p>
            <a:pPr>
              <a:lnSpc>
                <a:spcPct val="150000"/>
              </a:lnSpc>
            </a:pPr>
            <a:r>
              <a:rPr sz="2000" b="1" dirty="0">
                <a:latin typeface="微软雅黑" panose="020B0503020204020204" pitchFamily="34" charset="-122"/>
                <a:ea typeface="微软雅黑" panose="020B0503020204020204" pitchFamily="34" charset="-122"/>
                <a:sym typeface="+mn-ea"/>
              </a:rPr>
              <a:t>The method of character segmentation is similar to the upper and lower borders.</a:t>
            </a:r>
            <a:r>
              <a:rPr lang="en-US" sz="2000" b="1" dirty="0">
                <a:solidFill>
                  <a:srgbClr val="00B0F0"/>
                </a:solidFill>
                <a:latin typeface="微软雅黑" panose="020B0503020204020204" pitchFamily="34" charset="-122"/>
                <a:ea typeface="微软雅黑" panose="020B0503020204020204" pitchFamily="34" charset="-122"/>
                <a:sym typeface="+mn-ea"/>
              </a:rPr>
              <a:t>The problem is how to recognition</a:t>
            </a:r>
            <a:r>
              <a:rPr sz="2000" b="1" dirty="0">
                <a:solidFill>
                  <a:srgbClr val="00B0F0"/>
                </a:solidFill>
                <a:latin typeface="微软雅黑" panose="020B0503020204020204" pitchFamily="34" charset="-122"/>
                <a:ea typeface="微软雅黑" panose="020B0503020204020204" pitchFamily="34" charset="-122"/>
                <a:sym typeface="+mn-ea"/>
              </a:rPr>
              <a:t> noise and the background </a:t>
            </a:r>
            <a:r>
              <a:rPr lang="en-US" sz="2000" b="1" dirty="0">
                <a:solidFill>
                  <a:srgbClr val="00B0F0"/>
                </a:solidFill>
                <a:latin typeface="微软雅黑" panose="020B0503020204020204" pitchFamily="34" charset="-122"/>
                <a:ea typeface="微软雅黑" panose="020B0503020204020204" pitchFamily="34" charset="-122"/>
                <a:sym typeface="+mn-ea"/>
              </a:rPr>
              <a:t>because col is narrow.</a:t>
            </a:r>
            <a:endParaRPr lang="en-US" sz="2000" b="1" dirty="0">
              <a:latin typeface="微软雅黑" panose="020B0503020204020204" pitchFamily="34" charset="-122"/>
              <a:ea typeface="微软雅黑" panose="020B0503020204020204" pitchFamily="34" charset="-122"/>
              <a:sym typeface="+mn-ea"/>
            </a:endParaRPr>
          </a:p>
          <a:p>
            <a:pPr>
              <a:lnSpc>
                <a:spcPct val="150000"/>
              </a:lnSpc>
            </a:pPr>
            <a:r>
              <a:rPr lang="en-US" sz="2000" b="1" dirty="0">
                <a:latin typeface="微软雅黑" panose="020B0503020204020204" pitchFamily="34" charset="-122"/>
                <a:ea typeface="微软雅黑" panose="020B0503020204020204" pitchFamily="34" charset="-122"/>
                <a:sym typeface="+mn-ea"/>
              </a:rPr>
              <a:t>We make a</a:t>
            </a:r>
            <a:r>
              <a:rPr sz="2000" b="1" dirty="0">
                <a:latin typeface="微软雅黑" panose="020B0503020204020204" pitchFamily="34" charset="-122"/>
                <a:ea typeface="微软雅黑" panose="020B0503020204020204" pitchFamily="34" charset="-122"/>
                <a:sym typeface="+mn-ea"/>
              </a:rPr>
              <a:t> his_max is row * 255, and x is 0.95, </a:t>
            </a:r>
            <a:r>
              <a:rPr sz="2000" b="1" dirty="0">
                <a:solidFill>
                  <a:srgbClr val="00B0F0"/>
                </a:solidFill>
                <a:latin typeface="微软雅黑" panose="020B0503020204020204" pitchFamily="34" charset="-122"/>
                <a:ea typeface="微软雅黑" panose="020B0503020204020204" pitchFamily="34" charset="-122"/>
                <a:sym typeface="+mn-ea"/>
              </a:rPr>
              <a:t>0.95</a:t>
            </a:r>
            <a:r>
              <a:rPr sz="2000" b="1" dirty="0">
                <a:latin typeface="微软雅黑" panose="020B0503020204020204" pitchFamily="34" charset="-122"/>
                <a:ea typeface="微软雅黑" panose="020B0503020204020204" pitchFamily="34" charset="-122"/>
                <a:sym typeface="+mn-ea"/>
              </a:rPr>
              <a:t> You can find narrow character boundaries such as "T", while also </a:t>
            </a:r>
            <a:r>
              <a:rPr sz="2000" b="1" dirty="0">
                <a:solidFill>
                  <a:schemeClr val="tx1"/>
                </a:solidFill>
                <a:latin typeface="微软雅黑" panose="020B0503020204020204" pitchFamily="34" charset="-122"/>
                <a:ea typeface="微软雅黑" panose="020B0503020204020204" pitchFamily="34" charset="-122"/>
                <a:sym typeface="+mn-ea"/>
              </a:rPr>
              <a:t>limiting noise and background to a limited extent.</a:t>
            </a:r>
          </a:p>
        </p:txBody>
      </p:sp>
      <p:grpSp>
        <p:nvGrpSpPr>
          <p:cNvPr id="18" name="组合 17"/>
          <p:cNvGrpSpPr/>
          <p:nvPr/>
        </p:nvGrpSpPr>
        <p:grpSpPr>
          <a:xfrm>
            <a:off x="-254000" y="201683"/>
            <a:ext cx="898070" cy="523220"/>
            <a:chOff x="-254000" y="201683"/>
            <a:chExt cx="898070" cy="523220"/>
          </a:xfrm>
        </p:grpSpPr>
        <p:sp>
          <p:nvSpPr>
            <p:cNvPr id="19" name="圆角矩形 18"/>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701040" y="144780"/>
            <a:ext cx="9371965" cy="582295"/>
          </a:xfrm>
          <a:prstGeom prst="rect">
            <a:avLst/>
          </a:prstGeom>
          <a:noFill/>
        </p:spPr>
        <p:txBody>
          <a:bodyPr wrap="square" lIns="91436" tIns="45718" rIns="91436" bIns="45718" rtlCol="0">
            <a:spAutoFit/>
          </a:bodyPr>
          <a:lstStyle/>
          <a:p>
            <a:r>
              <a:rPr lang="zh-CN" altLang="en-US" sz="3200" dirty="0">
                <a:latin typeface="微软雅黑" panose="020B0503020204020204" pitchFamily="34" charset="-122"/>
                <a:ea typeface="微软雅黑" panose="020B0503020204020204" pitchFamily="34" charset="-122"/>
                <a:sym typeface="+mn-ea"/>
              </a:rPr>
              <a:t>Character Segmentation and Recognition</a:t>
            </a:r>
          </a:p>
        </p:txBody>
      </p:sp>
      <p:grpSp>
        <p:nvGrpSpPr>
          <p:cNvPr id="22" name="组合 21"/>
          <p:cNvGrpSpPr/>
          <p:nvPr/>
        </p:nvGrpSpPr>
        <p:grpSpPr>
          <a:xfrm>
            <a:off x="8837877" y="227016"/>
            <a:ext cx="10096500" cy="439541"/>
            <a:chOff x="2584397" y="217491"/>
            <a:chExt cx="10096500" cy="439541"/>
          </a:xfrm>
        </p:grpSpPr>
        <p:sp>
          <p:nvSpPr>
            <p:cNvPr id="23" name="圆角矩形 2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750132" y="244796"/>
              <a:ext cx="2360295" cy="274320"/>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Character Segmentation</a:t>
              </a:r>
            </a:p>
          </p:txBody>
        </p:sp>
      </p:grpSp>
      <p:sp>
        <p:nvSpPr>
          <p:cNvPr id="106" name="文本框 105"/>
          <p:cNvSpPr txBox="1"/>
          <p:nvPr/>
        </p:nvSpPr>
        <p:spPr>
          <a:xfrm>
            <a:off x="3924300" y="675830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sp>
        <p:nvSpPr>
          <p:cNvPr id="111" name="文本框 110"/>
          <p:cNvSpPr txBox="1"/>
          <p:nvPr/>
        </p:nvSpPr>
        <p:spPr>
          <a:xfrm>
            <a:off x="5461000" y="388048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pic>
        <p:nvPicPr>
          <p:cNvPr id="2" name="图片 -2147482597"/>
          <p:cNvPicPr>
            <a:picLocks noChangeAspect="1"/>
          </p:cNvPicPr>
          <p:nvPr/>
        </p:nvPicPr>
        <p:blipFill>
          <a:blip r:embed="rId3" cstate="print"/>
          <a:stretch>
            <a:fillRect/>
          </a:stretch>
        </p:blipFill>
        <p:spPr>
          <a:xfrm>
            <a:off x="3013075" y="3918585"/>
            <a:ext cx="4747895" cy="27654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ppt_x</p:attrName>
                                        </p:attrNameLst>
                                      </p:cBhvr>
                                      <p:tavLst>
                                        <p:tav tm="0">
                                          <p:val>
                                            <p:strVal val="#ppt_x+#ppt_w*1.125000"/>
                                          </p:val>
                                        </p:tav>
                                        <p:tav tm="100000">
                                          <p:val>
                                            <p:strVal val="#ppt_x"/>
                                          </p:val>
                                        </p:tav>
                                      </p:tavLst>
                                    </p:anim>
                                    <p:animEffect transition="in" filter="wipe(left)">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285115" y="989330"/>
            <a:ext cx="5580380" cy="4244975"/>
          </a:xfrm>
          <a:prstGeom prst="rect">
            <a:avLst/>
          </a:prstGeom>
        </p:spPr>
        <p:txBody>
          <a:bodyPr wrap="square" lIns="91436" tIns="45718" rIns="91436" bIns="45718">
            <a:spAutoFit/>
          </a:bodyPr>
          <a:lstStyle/>
          <a:p>
            <a:pPr>
              <a:lnSpc>
                <a:spcPct val="150000"/>
              </a:lnSpc>
            </a:pPr>
            <a:r>
              <a:rPr sz="2000" b="1" dirty="0">
                <a:latin typeface="微软雅黑" panose="020B0503020204020204" pitchFamily="34" charset="-122"/>
                <a:ea typeface="微软雅黑" panose="020B0503020204020204" pitchFamily="34" charset="-122"/>
                <a:sym typeface="+mn-ea"/>
              </a:rPr>
              <a:t>In the image, the background pattern in the middle of the font is often cut into it. Initially, it was expected to limit the size of the background pattern. </a:t>
            </a:r>
            <a:r>
              <a:rPr sz="2000" b="1" dirty="0">
                <a:solidFill>
                  <a:srgbClr val="00B0F0"/>
                </a:solidFill>
                <a:latin typeface="微软雅黑" panose="020B0503020204020204" pitchFamily="34" charset="-122"/>
                <a:ea typeface="微软雅黑" panose="020B0503020204020204" pitchFamily="34" charset="-122"/>
                <a:sym typeface="+mn-ea"/>
              </a:rPr>
              <a:t>However, when the font size is limited, some characters such as "I", "1", etc.</a:t>
            </a:r>
            <a:r>
              <a:rPr sz="2000" b="1" dirty="0">
                <a:latin typeface="微软雅黑" panose="020B0503020204020204" pitchFamily="34" charset="-122"/>
                <a:ea typeface="微软雅黑" panose="020B0503020204020204" pitchFamily="34" charset="-122"/>
                <a:sym typeface="+mn-ea"/>
              </a:rPr>
              <a:t> It is also very small and will be excluded. In order to avoid excluding license plates, we have retained the background pattern.</a:t>
            </a:r>
          </a:p>
        </p:txBody>
      </p:sp>
      <p:grpSp>
        <p:nvGrpSpPr>
          <p:cNvPr id="18" name="组合 17"/>
          <p:cNvGrpSpPr/>
          <p:nvPr/>
        </p:nvGrpSpPr>
        <p:grpSpPr>
          <a:xfrm>
            <a:off x="-254000" y="201683"/>
            <a:ext cx="898070" cy="523220"/>
            <a:chOff x="-254000" y="201683"/>
            <a:chExt cx="898070" cy="523220"/>
          </a:xfrm>
        </p:grpSpPr>
        <p:sp>
          <p:nvSpPr>
            <p:cNvPr id="19" name="圆角矩形 18"/>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701040" y="144780"/>
            <a:ext cx="9371965" cy="582295"/>
          </a:xfrm>
          <a:prstGeom prst="rect">
            <a:avLst/>
          </a:prstGeom>
          <a:noFill/>
        </p:spPr>
        <p:txBody>
          <a:bodyPr wrap="square" lIns="91436" tIns="45718" rIns="91436" bIns="45718" rtlCol="0">
            <a:spAutoFit/>
          </a:bodyPr>
          <a:lstStyle/>
          <a:p>
            <a:r>
              <a:rPr lang="zh-CN" altLang="en-US" sz="3200" dirty="0">
                <a:latin typeface="微软雅黑" panose="020B0503020204020204" pitchFamily="34" charset="-122"/>
                <a:ea typeface="微软雅黑" panose="020B0503020204020204" pitchFamily="34" charset="-122"/>
                <a:sym typeface="+mn-ea"/>
              </a:rPr>
              <a:t>Character Segmentation and Recognition</a:t>
            </a:r>
          </a:p>
        </p:txBody>
      </p:sp>
      <p:grpSp>
        <p:nvGrpSpPr>
          <p:cNvPr id="22" name="组合 21"/>
          <p:cNvGrpSpPr/>
          <p:nvPr/>
        </p:nvGrpSpPr>
        <p:grpSpPr>
          <a:xfrm>
            <a:off x="8837877" y="227016"/>
            <a:ext cx="10096500" cy="439541"/>
            <a:chOff x="2584397" y="217491"/>
            <a:chExt cx="10096500" cy="439541"/>
          </a:xfrm>
        </p:grpSpPr>
        <p:sp>
          <p:nvSpPr>
            <p:cNvPr id="23" name="圆角矩形 2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750132" y="244796"/>
              <a:ext cx="2360295" cy="274320"/>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Character Segmentation</a:t>
              </a:r>
            </a:p>
          </p:txBody>
        </p:sp>
      </p:grpSp>
      <p:sp>
        <p:nvSpPr>
          <p:cNvPr id="111" name="文本框 110"/>
          <p:cNvSpPr txBox="1"/>
          <p:nvPr/>
        </p:nvSpPr>
        <p:spPr>
          <a:xfrm>
            <a:off x="5461000" y="388048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pic>
        <p:nvPicPr>
          <p:cNvPr id="2" name="图片 -2147482596"/>
          <p:cNvPicPr>
            <a:picLocks noChangeAspect="1"/>
          </p:cNvPicPr>
          <p:nvPr/>
        </p:nvPicPr>
        <p:blipFill>
          <a:blip r:embed="rId3" cstate="print"/>
          <a:stretch>
            <a:fillRect/>
          </a:stretch>
        </p:blipFill>
        <p:spPr>
          <a:xfrm>
            <a:off x="868045" y="5310505"/>
            <a:ext cx="4184650" cy="1371600"/>
          </a:xfrm>
          <a:prstGeom prst="rect">
            <a:avLst/>
          </a:prstGeom>
          <a:noFill/>
          <a:ln w="9525">
            <a:noFill/>
          </a:ln>
        </p:spPr>
      </p:pic>
      <p:sp>
        <p:nvSpPr>
          <p:cNvPr id="3" name="文本框 2"/>
          <p:cNvSpPr txBox="1"/>
          <p:nvPr/>
        </p:nvSpPr>
        <p:spPr>
          <a:xfrm>
            <a:off x="5676265" y="989330"/>
            <a:ext cx="6373495" cy="2399665"/>
          </a:xfrm>
          <a:prstGeom prst="rect">
            <a:avLst/>
          </a:prstGeom>
          <a:noFill/>
          <a:ln w="9525">
            <a:noFill/>
          </a:ln>
        </p:spPr>
        <p:txBody>
          <a:bodyPr wrap="square">
            <a:spAutoFit/>
          </a:bodyPr>
          <a:lstStyle/>
          <a:p>
            <a:pPr>
              <a:lnSpc>
                <a:spcPct val="150000"/>
              </a:lnSpc>
              <a:buClrTx/>
              <a:buSzTx/>
              <a:buFontTx/>
            </a:pPr>
            <a:r>
              <a:rPr sz="2000" b="1" dirty="0">
                <a:latin typeface="微软雅黑" panose="020B0503020204020204" pitchFamily="34" charset="-122"/>
                <a:ea typeface="微软雅黑" panose="020B0503020204020204" pitchFamily="34" charset="-122"/>
              </a:rPr>
              <a:t>In the original image, some pictures are oblique. Although the license plate reaches the horizontal position, </a:t>
            </a:r>
            <a:r>
              <a:rPr sz="2000" b="1" dirty="0">
                <a:solidFill>
                  <a:srgbClr val="00B0F0"/>
                </a:solidFill>
                <a:latin typeface="微软雅黑" panose="020B0503020204020204" pitchFamily="34" charset="-122"/>
                <a:ea typeface="微软雅黑" panose="020B0503020204020204" pitchFamily="34" charset="-122"/>
              </a:rPr>
              <a:t>sometimes the fonts of some image fonts obtained are often slanted</a:t>
            </a:r>
            <a:r>
              <a:rPr sz="2000" b="1" dirty="0">
                <a:latin typeface="微软雅黑" panose="020B0503020204020204" pitchFamily="34" charset="-122"/>
                <a:ea typeface="微软雅黑" panose="020B0503020204020204" pitchFamily="34" charset="-122"/>
              </a:rPr>
              <a:t>, which will affect the font segmentation.</a:t>
            </a:r>
          </a:p>
        </p:txBody>
      </p:sp>
      <p:pic>
        <p:nvPicPr>
          <p:cNvPr id="4" name="图片 -2147482594"/>
          <p:cNvPicPr>
            <a:picLocks noChangeAspect="1"/>
          </p:cNvPicPr>
          <p:nvPr/>
        </p:nvPicPr>
        <p:blipFill>
          <a:blip r:embed="rId4" cstate="print"/>
          <a:stretch>
            <a:fillRect/>
          </a:stretch>
        </p:blipFill>
        <p:spPr>
          <a:xfrm>
            <a:off x="6696075" y="3813810"/>
            <a:ext cx="3289935" cy="25996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ppt_x</p:attrName>
                                        </p:attrNameLst>
                                      </p:cBhvr>
                                      <p:tavLst>
                                        <p:tav tm="0">
                                          <p:val>
                                            <p:strVal val="#ppt_x+#ppt_w*1.125000"/>
                                          </p:val>
                                        </p:tav>
                                        <p:tav tm="100000">
                                          <p:val>
                                            <p:strVal val="#ppt_x"/>
                                          </p:val>
                                        </p:tav>
                                      </p:tavLst>
                                    </p:anim>
                                    <p:animEffect transition="in" filter="wipe(left)">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533400" y="1247775"/>
            <a:ext cx="11150600" cy="1013460"/>
          </a:xfrm>
          <a:prstGeom prst="rect">
            <a:avLst/>
          </a:prstGeom>
        </p:spPr>
        <p:txBody>
          <a:bodyPr wrap="square" lIns="91436" tIns="45718" rIns="91436" bIns="45718">
            <a:spAutoFit/>
          </a:bodyPr>
          <a:lstStyle/>
          <a:p>
            <a:pPr>
              <a:lnSpc>
                <a:spcPct val="150000"/>
              </a:lnSpc>
            </a:pPr>
            <a:r>
              <a:rPr sz="2000" b="1" dirty="0">
                <a:latin typeface="微软雅黑" panose="020B0503020204020204" pitchFamily="34" charset="-122"/>
                <a:ea typeface="微软雅黑" panose="020B0503020204020204" pitchFamily="34" charset="-122"/>
                <a:sym typeface="+mn-ea"/>
              </a:rPr>
              <a:t>The template picture is compared with the segmented characters, and the matching formula using the normalized correlation matching method is as follows:</a:t>
            </a:r>
          </a:p>
        </p:txBody>
      </p:sp>
      <p:grpSp>
        <p:nvGrpSpPr>
          <p:cNvPr id="18" name="组合 17"/>
          <p:cNvGrpSpPr/>
          <p:nvPr/>
        </p:nvGrpSpPr>
        <p:grpSpPr>
          <a:xfrm>
            <a:off x="-254000" y="201683"/>
            <a:ext cx="898070" cy="523220"/>
            <a:chOff x="-254000" y="201683"/>
            <a:chExt cx="898070" cy="523220"/>
          </a:xfrm>
        </p:grpSpPr>
        <p:sp>
          <p:nvSpPr>
            <p:cNvPr id="19" name="圆角矩形 18"/>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701040" y="144780"/>
            <a:ext cx="9371965" cy="582295"/>
          </a:xfrm>
          <a:prstGeom prst="rect">
            <a:avLst/>
          </a:prstGeom>
          <a:noFill/>
        </p:spPr>
        <p:txBody>
          <a:bodyPr wrap="square" lIns="91436" tIns="45718" rIns="91436" bIns="45718" rtlCol="0">
            <a:spAutoFit/>
          </a:bodyPr>
          <a:lstStyle/>
          <a:p>
            <a:r>
              <a:rPr lang="zh-CN" altLang="en-US" sz="3200" dirty="0">
                <a:latin typeface="微软雅黑" panose="020B0503020204020204" pitchFamily="34" charset="-122"/>
                <a:ea typeface="微软雅黑" panose="020B0503020204020204" pitchFamily="34" charset="-122"/>
                <a:sym typeface="+mn-ea"/>
              </a:rPr>
              <a:t>Character Segmentation and Recognition</a:t>
            </a:r>
          </a:p>
        </p:txBody>
      </p:sp>
      <p:grpSp>
        <p:nvGrpSpPr>
          <p:cNvPr id="22" name="组合 21"/>
          <p:cNvGrpSpPr/>
          <p:nvPr/>
        </p:nvGrpSpPr>
        <p:grpSpPr>
          <a:xfrm>
            <a:off x="8837877" y="227016"/>
            <a:ext cx="10096500" cy="439541"/>
            <a:chOff x="2584397" y="217491"/>
            <a:chExt cx="10096500" cy="439541"/>
          </a:xfrm>
        </p:grpSpPr>
        <p:sp>
          <p:nvSpPr>
            <p:cNvPr id="23" name="圆角矩形 2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750132" y="244796"/>
              <a:ext cx="2360295" cy="274320"/>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Character Recognition</a:t>
              </a:r>
            </a:p>
          </p:txBody>
        </p:sp>
      </p:grpSp>
      <p:sp>
        <p:nvSpPr>
          <p:cNvPr id="111" name="文本框 110"/>
          <p:cNvSpPr txBox="1"/>
          <p:nvPr/>
        </p:nvSpPr>
        <p:spPr>
          <a:xfrm>
            <a:off x="5461000" y="3880485"/>
            <a:ext cx="5080000" cy="252730"/>
          </a:xfrm>
          <a:prstGeom prst="rect">
            <a:avLst/>
          </a:prstGeom>
          <a:noFill/>
          <a:ln w="9525">
            <a:noFill/>
          </a:ln>
        </p:spPr>
        <p:txBody>
          <a:bodyPr>
            <a:spAutoFit/>
          </a:bodyPr>
          <a:lstStyle/>
          <a:p>
            <a:pPr indent="0" algn="ctr"/>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pic>
        <p:nvPicPr>
          <p:cNvPr id="2" name="图片 -2147482593" descr="IMG_256"/>
          <p:cNvPicPr>
            <a:picLocks noChangeAspect="1"/>
          </p:cNvPicPr>
          <p:nvPr/>
        </p:nvPicPr>
        <p:blipFill>
          <a:blip r:embed="rId3" cstate="print"/>
          <a:stretch>
            <a:fillRect/>
          </a:stretch>
        </p:blipFill>
        <p:spPr>
          <a:xfrm>
            <a:off x="2130425" y="2546350"/>
            <a:ext cx="7394575" cy="1049020"/>
          </a:xfrm>
          <a:prstGeom prst="rect">
            <a:avLst/>
          </a:prstGeom>
          <a:noFill/>
          <a:ln w="9525">
            <a:noFill/>
          </a:ln>
        </p:spPr>
      </p:pic>
      <p:sp>
        <p:nvSpPr>
          <p:cNvPr id="5" name="文本框 4"/>
          <p:cNvSpPr txBox="1"/>
          <p:nvPr/>
        </p:nvSpPr>
        <p:spPr>
          <a:xfrm>
            <a:off x="414655" y="4073525"/>
            <a:ext cx="11169015" cy="2399665"/>
          </a:xfrm>
          <a:prstGeom prst="rect">
            <a:avLst/>
          </a:prstGeom>
          <a:noFill/>
          <a:ln w="9525">
            <a:noFill/>
          </a:ln>
        </p:spPr>
        <p:txBody>
          <a:bodyPr wrap="square">
            <a:spAutoFit/>
          </a:bodyPr>
          <a:lstStyle/>
          <a:p>
            <a:pPr algn="l">
              <a:lnSpc>
                <a:spcPct val="150000"/>
              </a:lnSpc>
              <a:buClrTx/>
              <a:buSzTx/>
              <a:buFontTx/>
            </a:pPr>
            <a:r>
              <a:rPr sz="2000" b="1" dirty="0">
                <a:latin typeface="微软雅黑" panose="020B0503020204020204" pitchFamily="34" charset="-122"/>
                <a:ea typeface="微软雅黑" panose="020B0503020204020204" pitchFamily="34" charset="-122"/>
              </a:rPr>
              <a:t>The recognition effect is as follows: there are some similar characters, such as "0" "O", "3" "8", "0" "D", "I" "1", "2" "Z", etc., they are not easy distinguish. Therefore, the effect is not good during recognition. The other edges of the characters are difficult to recognize. The background is dark and the gradient is not distinguished, so the effect is not good. </a:t>
            </a:r>
            <a:r>
              <a:rPr sz="2000" b="1" dirty="0">
                <a:solidFill>
                  <a:srgbClr val="00B0F0"/>
                </a:solidFill>
                <a:latin typeface="微软雅黑" panose="020B0503020204020204" pitchFamily="34" charset="-122"/>
                <a:ea typeface="微软雅黑" panose="020B0503020204020204" pitchFamily="34" charset="-122"/>
              </a:rPr>
              <a:t>The final recognition success rate is about 60.67%.</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ppt_x</p:attrName>
                                        </p:attrNameLst>
                                      </p:cBhvr>
                                      <p:tavLst>
                                        <p:tav tm="0">
                                          <p:val>
                                            <p:strVal val="#ppt_x+#ppt_w*1.125000"/>
                                          </p:val>
                                        </p:tav>
                                        <p:tav tm="100000">
                                          <p:val>
                                            <p:strVal val="#ppt_x"/>
                                          </p:val>
                                        </p:tav>
                                      </p:tavLst>
                                    </p:anim>
                                    <p:animEffect transition="in" filter="wipe(left)">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smtClean="0">
                <a:solidFill>
                  <a:srgbClr val="005CA1"/>
                </a:solidFill>
                <a:latin typeface="微软雅黑" panose="020B0503020204020204" pitchFamily="34" charset="-122"/>
                <a:ea typeface="微软雅黑" panose="020B0503020204020204" pitchFamily="34" charset="-122"/>
              </a:rPr>
              <a:t>感谢聆听</a:t>
            </a:r>
            <a:endParaRPr lang="zh-CN" altLang="en-US" sz="6600" b="1" dirty="0">
              <a:solidFill>
                <a:srgbClr val="005CA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41" presetClass="entr" presetSubtype="0" fill="hold" grpId="0" nodeType="withEffect">
                                  <p:stCondLst>
                                    <p:cond delay="200"/>
                                  </p:stCondLst>
                                  <p:iterate type="lt">
                                    <p:tmPct val="10000"/>
                                  </p:iterate>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9"/>
                                        </p:tgtEl>
                                        <p:attrNameLst>
                                          <p:attrName>ppt_y</p:attrName>
                                        </p:attrNameLst>
                                      </p:cBhvr>
                                      <p:tavLst>
                                        <p:tav tm="0">
                                          <p:val>
                                            <p:strVal val="#ppt_y"/>
                                          </p:val>
                                        </p:tav>
                                        <p:tav tm="100000">
                                          <p:val>
                                            <p:strVal val="#ppt_y"/>
                                          </p:val>
                                        </p:tav>
                                      </p:tavLst>
                                    </p:anim>
                                    <p:anim calcmode="lin" valueType="num">
                                      <p:cBhvr>
                                        <p:cTn id="17"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9"/>
                                        </p:tgtEl>
                                      </p:cBhvr>
                                    </p:animEffect>
                                  </p:childTnLst>
                                </p:cTn>
                              </p:par>
                            </p:childTnLst>
                          </p:cTn>
                        </p:par>
                        <p:par>
                          <p:cTn id="20" fill="hold">
                            <p:stCondLst>
                              <p:cond delay="950"/>
                            </p:stCondLst>
                            <p:childTnLst>
                              <p:par>
                                <p:cTn id="21" presetID="12" presetClass="entr" presetSubtype="4"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up)">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857500" y="2686050"/>
            <a:ext cx="9334500" cy="1661795"/>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857500" y="4443095"/>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81380" y="2686050"/>
            <a:ext cx="1785620" cy="1662430"/>
            <a:chOff x="1123950" y="2686050"/>
            <a:chExt cx="1543050" cy="1543050"/>
          </a:xfrm>
        </p:grpSpPr>
        <p:sp>
          <p:nvSpPr>
            <p:cNvPr id="10" name="矩形 9"/>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027325"/>
            </a:xfrm>
            <a:prstGeom prst="rect">
              <a:avLst/>
            </a:prstGeom>
            <a:noFill/>
          </p:spPr>
          <p:txBody>
            <a:bodyPr wrap="square" rtlCol="0">
              <a:spAutoFit/>
            </a:bodyPr>
            <a:lstStyle/>
            <a:p>
              <a:pPr algn="ctr"/>
              <a:r>
                <a:rPr lang="en-US" altLang="zh-CN" sz="6600" b="1" dirty="0" smtClean="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733413"/>
            <a:ext cx="8540750" cy="830993"/>
          </a:xfrm>
          <a:prstGeom prst="rect">
            <a:avLst/>
          </a:prstGeom>
          <a:noFill/>
        </p:spPr>
        <p:txBody>
          <a:bodyPr wrap="square" lIns="91436" tIns="45718" rIns="91436" bIns="45718" rtlCol="0">
            <a:spAutoFit/>
          </a:bodyPr>
          <a:lstStyle/>
          <a:p>
            <a:pPr algn="l"/>
            <a:r>
              <a:rPr lang="en-US" altLang="zh-CN" sz="4800" dirty="0" smtClean="0">
                <a:solidFill>
                  <a:schemeClr val="bg1"/>
                </a:solidFill>
                <a:latin typeface="微软雅黑" panose="020B0503020204020204" pitchFamily="34" charset="-122"/>
                <a:ea typeface="微软雅黑" panose="020B0503020204020204" pitchFamily="34" charset="-122"/>
              </a:rPr>
              <a:t>License Plate Detection</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left)">
                                      <p:cBhvr>
                                        <p:cTn id="14" dur="500"/>
                                        <p:tgtEl>
                                          <p:spTgt spid="11"/>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right)">
                                      <p:cBhvr>
                                        <p:cTn id="18" dur="500"/>
                                        <p:tgtEl>
                                          <p:spTgt spid="12"/>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040" y="144780"/>
            <a:ext cx="9371965" cy="582295"/>
          </a:xfrm>
          <a:prstGeom prst="rect">
            <a:avLst/>
          </a:prstGeom>
          <a:noFill/>
        </p:spPr>
        <p:txBody>
          <a:bodyPr wrap="square" lIns="91436" tIns="45718" rIns="91436" bIns="45718" rtlCol="0">
            <a:spAutoFit/>
          </a:bodyPr>
          <a:lstStyle/>
          <a:p>
            <a:pPr algn="l"/>
            <a:r>
              <a:rPr lang="en-US" altLang="zh-CN" sz="3200" dirty="0" smtClean="0">
                <a:latin typeface="微软雅黑" panose="020B0503020204020204" pitchFamily="34" charset="-122"/>
                <a:ea typeface="微软雅黑" panose="020B0503020204020204" pitchFamily="34" charset="-122"/>
                <a:sym typeface="+mn-ea"/>
              </a:rPr>
              <a:t>License Plate Detection</a:t>
            </a:r>
            <a:endParaRPr lang="zh-CN" altLang="en-US" sz="3200" dirty="0">
              <a:solidFill>
                <a:schemeClr val="tx1"/>
              </a:solidFill>
              <a:latin typeface="微软雅黑" panose="020B0503020204020204" pitchFamily="34" charset="-122"/>
              <a:ea typeface="微软雅黑" panose="020B0503020204020204" pitchFamily="34" charset="-122"/>
              <a:sym typeface="+mn-ea"/>
            </a:endParaRPr>
          </a:p>
        </p:txBody>
      </p:sp>
      <p:grpSp>
        <p:nvGrpSpPr>
          <p:cNvPr id="39" name="组合 9"/>
          <p:cNvGrpSpPr/>
          <p:nvPr/>
        </p:nvGrpSpPr>
        <p:grpSpPr>
          <a:xfrm>
            <a:off x="8837877" y="227016"/>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097" name="Object 1"/>
          <p:cNvGraphicFramePr>
            <a:graphicFrameLocks noChangeAspect="1"/>
          </p:cNvGraphicFramePr>
          <p:nvPr/>
        </p:nvGraphicFramePr>
        <p:xfrm>
          <a:off x="1032932" y="2048932"/>
          <a:ext cx="10632162" cy="3352801"/>
        </p:xfrm>
        <a:graphic>
          <a:graphicData uri="http://schemas.openxmlformats.org/presentationml/2006/ole">
            <p:oleObj spid="_x0000_s4097" name="Visio" r:id="rId4" imgW="5265524" imgH="1661142" progId="Visio.Drawing.15">
              <p:embed/>
            </p:oleObj>
          </a:graphicData>
        </a:graphic>
      </p:graphicFrame>
      <p:sp>
        <p:nvSpPr>
          <p:cNvPr id="50" name="TextBox 49"/>
          <p:cNvSpPr txBox="1"/>
          <p:nvPr/>
        </p:nvSpPr>
        <p:spPr>
          <a:xfrm>
            <a:off x="829734" y="897467"/>
            <a:ext cx="2878666" cy="523220"/>
          </a:xfrm>
          <a:prstGeom prst="rect">
            <a:avLst/>
          </a:prstGeom>
          <a:noFill/>
        </p:spPr>
        <p:txBody>
          <a:bodyPr wrap="square" rtlCol="0">
            <a:spAutoFit/>
          </a:bodyPr>
          <a:lstStyle/>
          <a:p>
            <a:r>
              <a:rPr lang="en-US" altLang="zh-CN" sz="2800" b="1" dirty="0" smtClean="0">
                <a:latin typeface="微软雅黑" pitchFamily="34" charset="-122"/>
                <a:ea typeface="微软雅黑" pitchFamily="34" charset="-122"/>
              </a:rPr>
              <a:t>Flow Chart</a:t>
            </a:r>
            <a:endParaRPr lang="zh-CN" altLang="en-US" sz="2800" b="1" dirty="0">
              <a:latin typeface="微软雅黑" pitchFamily="34" charset="-122"/>
              <a:ea typeface="微软雅黑" pitchFamily="34" charset="-122"/>
            </a:endParaRPr>
          </a:p>
        </p:txBody>
      </p:sp>
      <p:sp>
        <p:nvSpPr>
          <p:cNvPr id="51" name="矩形 50"/>
          <p:cNvSpPr/>
          <p:nvPr/>
        </p:nvSpPr>
        <p:spPr>
          <a:xfrm>
            <a:off x="9786514" y="252822"/>
            <a:ext cx="976542" cy="276995"/>
          </a:xfrm>
          <a:prstGeom prst="rect">
            <a:avLst/>
          </a:prstGeom>
        </p:spPr>
        <p:txBody>
          <a:bodyPr wrap="none" lIns="91436" tIns="45718" rIns="91436" bIns="45718">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Flow Chart</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p:tgtEl>
                                          <p:spTgt spid="39"/>
                                        </p:tgtEl>
                                        <p:attrNameLst>
                                          <p:attrName>ppt_x</p:attrName>
                                        </p:attrNameLst>
                                      </p:cBhvr>
                                      <p:tavLst>
                                        <p:tav tm="0">
                                          <p:val>
                                            <p:strVal val="#ppt_x+#ppt_w*1.125000"/>
                                          </p:val>
                                        </p:tav>
                                        <p:tav tm="100000">
                                          <p:val>
                                            <p:strVal val="#ppt_x"/>
                                          </p:val>
                                        </p:tav>
                                      </p:tavLst>
                                    </p:anim>
                                    <p:animEffect transition="in" filter="wipe(left)">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040" y="144780"/>
            <a:ext cx="9371965" cy="582295"/>
          </a:xfrm>
          <a:prstGeom prst="rect">
            <a:avLst/>
          </a:prstGeom>
          <a:noFill/>
        </p:spPr>
        <p:txBody>
          <a:bodyPr wrap="square" lIns="91436" tIns="45718" rIns="91436" bIns="45718" rtlCol="0">
            <a:spAutoFit/>
          </a:bodyPr>
          <a:lstStyle/>
          <a:p>
            <a:pPr algn="l"/>
            <a:r>
              <a:rPr lang="en-US" altLang="zh-CN" sz="3200" dirty="0" smtClean="0">
                <a:latin typeface="微软雅黑" panose="020B0503020204020204" pitchFamily="34" charset="-122"/>
                <a:ea typeface="微软雅黑" panose="020B0503020204020204" pitchFamily="34" charset="-122"/>
                <a:sym typeface="+mn-ea"/>
              </a:rPr>
              <a:t>License Plate Detection</a:t>
            </a:r>
            <a:endParaRPr lang="zh-CN" altLang="en-US" sz="3200" dirty="0">
              <a:solidFill>
                <a:schemeClr val="tx1"/>
              </a:solidFill>
              <a:latin typeface="微软雅黑" panose="020B0503020204020204" pitchFamily="34" charset="-122"/>
              <a:ea typeface="微软雅黑" panose="020B0503020204020204" pitchFamily="34" charset="-122"/>
              <a:sym typeface="+mn-ea"/>
            </a:endParaRPr>
          </a:p>
        </p:txBody>
      </p:sp>
      <p:grpSp>
        <p:nvGrpSpPr>
          <p:cNvPr id="3" name="组合 9"/>
          <p:cNvGrpSpPr/>
          <p:nvPr/>
        </p:nvGrpSpPr>
        <p:grpSpPr>
          <a:xfrm>
            <a:off x="8856731" y="227016"/>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TextBox 49"/>
          <p:cNvSpPr txBox="1"/>
          <p:nvPr/>
        </p:nvSpPr>
        <p:spPr>
          <a:xfrm>
            <a:off x="603486" y="897467"/>
            <a:ext cx="4944534" cy="523220"/>
          </a:xfrm>
          <a:prstGeom prst="rect">
            <a:avLst/>
          </a:prstGeom>
          <a:noFill/>
        </p:spPr>
        <p:txBody>
          <a:bodyPr wrap="square" rtlCol="0">
            <a:spAutoFit/>
          </a:bodyPr>
          <a:lstStyle/>
          <a:p>
            <a:r>
              <a:rPr lang="en-US" altLang="zh-CN" sz="2800" b="1" dirty="0" smtClean="0">
                <a:latin typeface="微软雅黑" pitchFamily="34" charset="-122"/>
                <a:ea typeface="微软雅黑" pitchFamily="34" charset="-122"/>
              </a:rPr>
              <a:t>Single Channel Extraction</a:t>
            </a:r>
            <a:endParaRPr lang="zh-CN" altLang="en-US" sz="2800" b="1" dirty="0">
              <a:latin typeface="微软雅黑" pitchFamily="34" charset="-122"/>
              <a:ea typeface="微软雅黑" pitchFamily="34" charset="-122"/>
            </a:endParaRPr>
          </a:p>
        </p:txBody>
      </p:sp>
      <p:sp>
        <p:nvSpPr>
          <p:cNvPr id="12" name="矩形 11"/>
          <p:cNvSpPr/>
          <p:nvPr/>
        </p:nvSpPr>
        <p:spPr>
          <a:xfrm>
            <a:off x="420613" y="1610960"/>
            <a:ext cx="2810511" cy="1754322"/>
          </a:xfrm>
          <a:prstGeom prst="rect">
            <a:avLst/>
          </a:prstGeom>
        </p:spPr>
        <p:txBody>
          <a:bodyPr wrap="square" lIns="91436" tIns="45718" rIns="91436" bIns="45718">
            <a:spAutoFit/>
          </a:bodyPr>
          <a:lstStyle/>
          <a:p>
            <a:pPr>
              <a:lnSpc>
                <a:spcPct val="150000"/>
              </a:lnSpc>
            </a:pPr>
            <a:r>
              <a:rPr lang="en-US" altLang="zh-CN" b="1" dirty="0" smtClean="0">
                <a:solidFill>
                  <a:schemeClr val="tx1"/>
                </a:solidFill>
                <a:latin typeface="微软雅黑" panose="020B0503020204020204" pitchFamily="34" charset="-122"/>
                <a:ea typeface="微软雅黑" panose="020B0503020204020204" pitchFamily="34" charset="-122"/>
              </a:rPr>
              <a:t>Value channel </a:t>
            </a:r>
            <a:r>
              <a:rPr lang="en-US" altLang="zh-CN" b="1" dirty="0" smtClean="0">
                <a:latin typeface="微软雅黑" panose="020B0503020204020204" pitchFamily="34" charset="-122"/>
                <a:ea typeface="微软雅黑" panose="020B0503020204020204" pitchFamily="34" charset="-122"/>
              </a:rPr>
              <a:t>in HSV color model  is extracted to form a single channel image</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3" cstate="print"/>
          <a:srcRect/>
          <a:stretch>
            <a:fillRect/>
          </a:stretch>
        </p:blipFill>
        <p:spPr bwMode="auto">
          <a:xfrm>
            <a:off x="327491" y="3916562"/>
            <a:ext cx="2679660" cy="1587980"/>
          </a:xfrm>
          <a:prstGeom prst="rect">
            <a:avLst/>
          </a:prstGeom>
          <a:noFill/>
          <a:ln w="9525">
            <a:noFill/>
            <a:miter lim="800000"/>
            <a:headEnd/>
            <a:tailEnd/>
          </a:ln>
        </p:spPr>
      </p:pic>
      <p:pic>
        <p:nvPicPr>
          <p:cNvPr id="19" name="图片 18"/>
          <p:cNvPicPr/>
          <p:nvPr/>
        </p:nvPicPr>
        <p:blipFill>
          <a:blip r:embed="rId4" cstate="print"/>
          <a:srcRect/>
          <a:stretch>
            <a:fillRect/>
          </a:stretch>
        </p:blipFill>
        <p:spPr bwMode="auto">
          <a:xfrm>
            <a:off x="3069755" y="3904012"/>
            <a:ext cx="2597760" cy="1582401"/>
          </a:xfrm>
          <a:prstGeom prst="rect">
            <a:avLst/>
          </a:prstGeom>
          <a:noFill/>
          <a:ln w="9525">
            <a:noFill/>
            <a:miter lim="800000"/>
            <a:headEnd/>
            <a:tailEnd/>
          </a:ln>
        </p:spPr>
      </p:pic>
      <p:cxnSp>
        <p:nvCxnSpPr>
          <p:cNvPr id="21" name="直接连接符 20"/>
          <p:cNvCxnSpPr/>
          <p:nvPr/>
        </p:nvCxnSpPr>
        <p:spPr>
          <a:xfrm>
            <a:off x="6070862" y="1263192"/>
            <a:ext cx="28280" cy="559480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21609" y="897467"/>
            <a:ext cx="4944534" cy="523220"/>
          </a:xfrm>
          <a:prstGeom prst="rect">
            <a:avLst/>
          </a:prstGeom>
          <a:noFill/>
        </p:spPr>
        <p:txBody>
          <a:bodyPr wrap="square" rtlCol="0">
            <a:spAutoFit/>
          </a:bodyPr>
          <a:lstStyle/>
          <a:p>
            <a:r>
              <a:rPr lang="en-US" altLang="zh-CN" sz="2800" b="1" dirty="0" smtClean="0">
                <a:latin typeface="微软雅黑" pitchFamily="34" charset="-122"/>
                <a:ea typeface="微软雅黑" pitchFamily="34" charset="-122"/>
              </a:rPr>
              <a:t>Contrast Enhancement</a:t>
            </a:r>
            <a:endParaRPr lang="zh-CN" altLang="en-US" sz="2800" b="1" dirty="0">
              <a:latin typeface="微软雅黑" pitchFamily="34" charset="-122"/>
              <a:ea typeface="微软雅黑" pitchFamily="34" charset="-122"/>
            </a:endParaRPr>
          </a:p>
        </p:txBody>
      </p:sp>
      <p:sp>
        <p:nvSpPr>
          <p:cNvPr id="24" name="矩形 23"/>
          <p:cNvSpPr/>
          <p:nvPr/>
        </p:nvSpPr>
        <p:spPr>
          <a:xfrm>
            <a:off x="6533179" y="1706799"/>
            <a:ext cx="2810511" cy="874403"/>
          </a:xfrm>
          <a:prstGeom prst="rect">
            <a:avLst/>
          </a:prstGeom>
        </p:spPr>
        <p:txBody>
          <a:bodyPr wrap="square" lIns="91436" tIns="45718" rIns="91436" bIns="45718">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rPr>
              <a:t>Contrast Enhancement by Top-hat transform</a:t>
            </a:r>
            <a:endParaRPr lang="zh-CN" altLang="en-US" b="1" dirty="0">
              <a:latin typeface="微软雅黑" panose="020B0503020204020204" pitchFamily="34" charset="-122"/>
              <a:ea typeface="微软雅黑" panose="020B0503020204020204" pitchFamily="34" charset="-122"/>
            </a:endParaRPr>
          </a:p>
        </p:txBody>
      </p:sp>
      <p:pic>
        <p:nvPicPr>
          <p:cNvPr id="25"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536388" y="2806046"/>
            <a:ext cx="5322531" cy="327083"/>
          </a:xfrm>
          <a:prstGeom prst="rect">
            <a:avLst/>
          </a:prstGeom>
          <a:noFill/>
        </p:spPr>
      </p:pic>
      <p:pic>
        <p:nvPicPr>
          <p:cNvPr id="28" name="图片 27"/>
          <p:cNvPicPr/>
          <p:nvPr/>
        </p:nvPicPr>
        <p:blipFill>
          <a:blip r:embed="rId6" cstate="print"/>
          <a:srcRect/>
          <a:stretch>
            <a:fillRect/>
          </a:stretch>
        </p:blipFill>
        <p:spPr bwMode="auto">
          <a:xfrm>
            <a:off x="6507451" y="3228378"/>
            <a:ext cx="2298687" cy="1362476"/>
          </a:xfrm>
          <a:prstGeom prst="rect">
            <a:avLst/>
          </a:prstGeom>
          <a:noFill/>
          <a:ln w="9525">
            <a:noFill/>
            <a:miter lim="800000"/>
            <a:headEnd/>
            <a:tailEnd/>
          </a:ln>
        </p:spPr>
      </p:pic>
      <p:pic>
        <p:nvPicPr>
          <p:cNvPr id="29" name="图片 28"/>
          <p:cNvPicPr/>
          <p:nvPr/>
        </p:nvPicPr>
        <p:blipFill>
          <a:blip r:embed="rId7" cstate="print"/>
          <a:srcRect/>
          <a:stretch>
            <a:fillRect/>
          </a:stretch>
        </p:blipFill>
        <p:spPr bwMode="auto">
          <a:xfrm>
            <a:off x="9411328" y="3216351"/>
            <a:ext cx="2279333" cy="1351005"/>
          </a:xfrm>
          <a:prstGeom prst="rect">
            <a:avLst/>
          </a:prstGeom>
          <a:noFill/>
          <a:ln w="9525">
            <a:noFill/>
            <a:miter lim="800000"/>
            <a:headEnd/>
            <a:tailEnd/>
          </a:ln>
        </p:spPr>
      </p:pic>
      <p:pic>
        <p:nvPicPr>
          <p:cNvPr id="30" name="图片 29"/>
          <p:cNvPicPr/>
          <p:nvPr/>
        </p:nvPicPr>
        <p:blipFill>
          <a:blip r:embed="rId8" cstate="print"/>
          <a:srcRect/>
          <a:stretch>
            <a:fillRect/>
          </a:stretch>
        </p:blipFill>
        <p:spPr bwMode="auto">
          <a:xfrm>
            <a:off x="7925844" y="4933945"/>
            <a:ext cx="2277037" cy="1349384"/>
          </a:xfrm>
          <a:prstGeom prst="rect">
            <a:avLst/>
          </a:prstGeom>
          <a:noFill/>
          <a:ln w="9525">
            <a:noFill/>
            <a:miter lim="800000"/>
            <a:headEnd/>
            <a:tailEnd/>
          </a:ln>
        </p:spPr>
      </p:pic>
      <p:sp>
        <p:nvSpPr>
          <p:cNvPr id="31" name="矩形 30"/>
          <p:cNvSpPr/>
          <p:nvPr/>
        </p:nvSpPr>
        <p:spPr>
          <a:xfrm>
            <a:off x="8792267" y="252822"/>
            <a:ext cx="3794621" cy="276995"/>
          </a:xfrm>
          <a:prstGeom prst="rect">
            <a:avLst/>
          </a:prstGeom>
        </p:spPr>
        <p:txBody>
          <a:bodyPr wrap="none" lIns="91436" tIns="45718" rIns="91436" bIns="45718">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Single Channel Extraction/Contrast Enhancement</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040" y="144780"/>
            <a:ext cx="9371965" cy="582295"/>
          </a:xfrm>
          <a:prstGeom prst="rect">
            <a:avLst/>
          </a:prstGeom>
          <a:noFill/>
        </p:spPr>
        <p:txBody>
          <a:bodyPr wrap="square" lIns="91436" tIns="45718" rIns="91436" bIns="45718" rtlCol="0">
            <a:spAutoFit/>
          </a:bodyPr>
          <a:lstStyle/>
          <a:p>
            <a:pPr algn="l"/>
            <a:r>
              <a:rPr lang="en-US" altLang="zh-CN" sz="3200" dirty="0" smtClean="0">
                <a:latin typeface="微软雅黑" panose="020B0503020204020204" pitchFamily="34" charset="-122"/>
                <a:ea typeface="微软雅黑" panose="020B0503020204020204" pitchFamily="34" charset="-122"/>
                <a:sym typeface="+mn-ea"/>
              </a:rPr>
              <a:t>License Plate Detection</a:t>
            </a:r>
            <a:endParaRPr lang="zh-CN" altLang="en-US" sz="3200" dirty="0">
              <a:solidFill>
                <a:schemeClr val="tx1"/>
              </a:solidFill>
              <a:latin typeface="微软雅黑" panose="020B0503020204020204" pitchFamily="34" charset="-122"/>
              <a:ea typeface="微软雅黑" panose="020B0503020204020204" pitchFamily="34" charset="-122"/>
              <a:sym typeface="+mn-ea"/>
            </a:endParaRPr>
          </a:p>
        </p:txBody>
      </p:sp>
      <p:grpSp>
        <p:nvGrpSpPr>
          <p:cNvPr id="3" name="组合 9"/>
          <p:cNvGrpSpPr/>
          <p:nvPr/>
        </p:nvGrpSpPr>
        <p:grpSpPr>
          <a:xfrm>
            <a:off x="8837877" y="227016"/>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TextBox 49"/>
          <p:cNvSpPr txBox="1"/>
          <p:nvPr/>
        </p:nvSpPr>
        <p:spPr>
          <a:xfrm>
            <a:off x="603486" y="897467"/>
            <a:ext cx="4944534" cy="523220"/>
          </a:xfrm>
          <a:prstGeom prst="rect">
            <a:avLst/>
          </a:prstGeom>
          <a:noFill/>
        </p:spPr>
        <p:txBody>
          <a:bodyPr wrap="square" rtlCol="0">
            <a:spAutoFit/>
          </a:bodyPr>
          <a:lstStyle/>
          <a:p>
            <a:r>
              <a:rPr lang="en-US" altLang="zh-CN" sz="2800" b="1" dirty="0" smtClean="0">
                <a:latin typeface="微软雅黑" pitchFamily="34" charset="-122"/>
                <a:ea typeface="微软雅黑" pitchFamily="34" charset="-122"/>
              </a:rPr>
              <a:t>Small Edge Connection</a:t>
            </a:r>
            <a:endParaRPr lang="zh-CN" altLang="en-US" sz="2800" b="1" dirty="0">
              <a:latin typeface="微软雅黑" pitchFamily="34" charset="-122"/>
              <a:ea typeface="微软雅黑" pitchFamily="34" charset="-122"/>
            </a:endParaRPr>
          </a:p>
        </p:txBody>
      </p:sp>
      <p:cxnSp>
        <p:nvCxnSpPr>
          <p:cNvPr id="21" name="直接连接符 20"/>
          <p:cNvCxnSpPr/>
          <p:nvPr/>
        </p:nvCxnSpPr>
        <p:spPr>
          <a:xfrm>
            <a:off x="6070862" y="1263192"/>
            <a:ext cx="28280" cy="559480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21609" y="897467"/>
            <a:ext cx="4944534" cy="523220"/>
          </a:xfrm>
          <a:prstGeom prst="rect">
            <a:avLst/>
          </a:prstGeom>
          <a:noFill/>
        </p:spPr>
        <p:txBody>
          <a:bodyPr wrap="square" rtlCol="0">
            <a:spAutoFit/>
          </a:bodyPr>
          <a:lstStyle/>
          <a:p>
            <a:r>
              <a:rPr lang="en-US" altLang="zh-CN" sz="2800" b="1" dirty="0" err="1" smtClean="0">
                <a:latin typeface="微软雅黑" pitchFamily="34" charset="-122"/>
                <a:ea typeface="微软雅黑" pitchFamily="34" charset="-122"/>
              </a:rPr>
              <a:t>Thresholding</a:t>
            </a:r>
            <a:endParaRPr lang="zh-CN" altLang="en-US" sz="2800" b="1" dirty="0">
              <a:latin typeface="微软雅黑" pitchFamily="34" charset="-122"/>
              <a:ea typeface="微软雅黑" pitchFamily="34" charset="-122"/>
            </a:endParaRPr>
          </a:p>
        </p:txBody>
      </p:sp>
      <p:sp>
        <p:nvSpPr>
          <p:cNvPr id="24" name="矩形 23"/>
          <p:cNvSpPr/>
          <p:nvPr/>
        </p:nvSpPr>
        <p:spPr>
          <a:xfrm>
            <a:off x="6533179" y="1909995"/>
            <a:ext cx="3999354" cy="923326"/>
          </a:xfrm>
          <a:prstGeom prst="rect">
            <a:avLst/>
          </a:prstGeom>
        </p:spPr>
        <p:txBody>
          <a:bodyPr wrap="square" lIns="91436" tIns="45718" rIns="91436" bIns="45718">
            <a:spAutoFit/>
          </a:bodyPr>
          <a:lstStyle/>
          <a:p>
            <a:r>
              <a:rPr lang="en-US" altLang="zh-CN" b="1" dirty="0" smtClean="0">
                <a:latin typeface="微软雅黑" pitchFamily="34" charset="-122"/>
                <a:ea typeface="微软雅黑" pitchFamily="34" charset="-122"/>
              </a:rPr>
              <a:t>Adaptive </a:t>
            </a:r>
            <a:r>
              <a:rPr lang="en-US" altLang="zh-CN" b="1" dirty="0" err="1" smtClean="0">
                <a:latin typeface="微软雅黑" pitchFamily="34" charset="-122"/>
                <a:ea typeface="微软雅黑" pitchFamily="34" charset="-122"/>
              </a:rPr>
              <a:t>thresholding</a:t>
            </a:r>
            <a:r>
              <a:rPr lang="en-US" altLang="zh-CN" b="1" dirty="0" smtClean="0">
                <a:latin typeface="微软雅黑" pitchFamily="34" charset="-122"/>
                <a:ea typeface="微软雅黑" pitchFamily="34" charset="-122"/>
              </a:rPr>
              <a:t> is adapted to convert the single channel image to a binary image. </a:t>
            </a:r>
            <a:endParaRPr lang="zh-CN" altLang="zh-CN" b="1" dirty="0">
              <a:latin typeface="微软雅黑" pitchFamily="34" charset="-122"/>
              <a:ea typeface="微软雅黑" pitchFamily="34" charset="-122"/>
            </a:endParaRPr>
          </a:p>
        </p:txBody>
      </p:sp>
      <p:sp>
        <p:nvSpPr>
          <p:cNvPr id="22" name="矩形 21"/>
          <p:cNvSpPr/>
          <p:nvPr/>
        </p:nvSpPr>
        <p:spPr>
          <a:xfrm>
            <a:off x="378883" y="1414568"/>
            <a:ext cx="2810511" cy="2585319"/>
          </a:xfrm>
          <a:prstGeom prst="rect">
            <a:avLst/>
          </a:prstGeom>
        </p:spPr>
        <p:txBody>
          <a:bodyPr wrap="square" lIns="91436" tIns="45718" rIns="91436" bIns="45718">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rPr>
              <a:t>E</a:t>
            </a:r>
            <a:r>
              <a:rPr lang="en-US" altLang="zh-CN" b="1" dirty="0" smtClean="0">
                <a:solidFill>
                  <a:schemeClr val="tx1"/>
                </a:solidFill>
                <a:latin typeface="微软雅黑" panose="020B0503020204020204" pitchFamily="34" charset="-122"/>
                <a:ea typeface="微软雅黑" panose="020B0503020204020204" pitchFamily="34" charset="-122"/>
              </a:rPr>
              <a:t>dges of  some license plates boundaries are not connected, so dilation operation is used for expanding the edges.</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26" name="图片 25"/>
          <p:cNvPicPr/>
          <p:nvPr/>
        </p:nvPicPr>
        <p:blipFill>
          <a:blip r:embed="rId3" cstate="print"/>
          <a:srcRect/>
          <a:stretch>
            <a:fillRect/>
          </a:stretch>
        </p:blipFill>
        <p:spPr bwMode="auto">
          <a:xfrm>
            <a:off x="532030" y="4205021"/>
            <a:ext cx="3043704" cy="1806311"/>
          </a:xfrm>
          <a:prstGeom prst="rect">
            <a:avLst/>
          </a:prstGeom>
          <a:noFill/>
          <a:ln w="9525">
            <a:noFill/>
            <a:miter lim="800000"/>
            <a:headEnd/>
            <a:tailEnd/>
          </a:ln>
        </p:spPr>
      </p:pic>
      <p:pic>
        <p:nvPicPr>
          <p:cNvPr id="27" name="图片 26"/>
          <p:cNvPicPr/>
          <p:nvPr/>
        </p:nvPicPr>
        <p:blipFill>
          <a:blip r:embed="rId4" cstate="print"/>
          <a:srcRect/>
          <a:stretch>
            <a:fillRect/>
          </a:stretch>
        </p:blipFill>
        <p:spPr bwMode="auto">
          <a:xfrm>
            <a:off x="3961947" y="2491446"/>
            <a:ext cx="1605799" cy="844421"/>
          </a:xfrm>
          <a:prstGeom prst="rect">
            <a:avLst/>
          </a:prstGeom>
          <a:noFill/>
          <a:ln w="9525">
            <a:noFill/>
            <a:miter lim="800000"/>
            <a:headEnd/>
            <a:tailEnd/>
          </a:ln>
        </p:spPr>
      </p:pic>
      <p:pic>
        <p:nvPicPr>
          <p:cNvPr id="31" name="图片 30"/>
          <p:cNvPicPr/>
          <p:nvPr/>
        </p:nvPicPr>
        <p:blipFill>
          <a:blip r:embed="rId5" cstate="print"/>
          <a:srcRect/>
          <a:stretch>
            <a:fillRect/>
          </a:stretch>
        </p:blipFill>
        <p:spPr bwMode="auto">
          <a:xfrm>
            <a:off x="7241432" y="4193274"/>
            <a:ext cx="3021781" cy="1784193"/>
          </a:xfrm>
          <a:prstGeom prst="rect">
            <a:avLst/>
          </a:prstGeom>
          <a:noFill/>
          <a:ln w="9525">
            <a:noFill/>
            <a:miter lim="800000"/>
            <a:headEnd/>
            <a:tailEnd/>
          </a:ln>
        </p:spPr>
      </p:pic>
      <p:sp>
        <p:nvSpPr>
          <p:cNvPr id="32" name="矩形 31"/>
          <p:cNvSpPr/>
          <p:nvPr/>
        </p:nvSpPr>
        <p:spPr>
          <a:xfrm>
            <a:off x="8749241" y="252822"/>
            <a:ext cx="3805265" cy="276995"/>
          </a:xfrm>
          <a:prstGeom prst="rect">
            <a:avLst/>
          </a:prstGeom>
        </p:spPr>
        <p:txBody>
          <a:bodyPr wrap="none" lIns="91436" tIns="45718" rIns="91436" bIns="45718">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Small Edge Connection </a:t>
            </a:r>
            <a:r>
              <a:rPr lang="en-US" altLang="zh-CN" sz="1200" dirty="0" err="1" smtClean="0">
                <a:solidFill>
                  <a:schemeClr val="bg1"/>
                </a:solidFill>
                <a:latin typeface="微软雅黑" panose="020B0503020204020204" pitchFamily="34" charset="-122"/>
                <a:ea typeface="微软雅黑" panose="020B0503020204020204" pitchFamily="34" charset="-122"/>
              </a:rPr>
              <a:t>Connection</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en-US" altLang="zh-CN" sz="1200" dirty="0" err="1" smtClean="0">
                <a:solidFill>
                  <a:schemeClr val="bg1"/>
                </a:solidFill>
                <a:latin typeface="微软雅黑" panose="020B0503020204020204" pitchFamily="34" charset="-122"/>
                <a:ea typeface="微软雅黑" panose="020B0503020204020204" pitchFamily="34" charset="-122"/>
              </a:rPr>
              <a:t>Thresholding</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040" y="144780"/>
            <a:ext cx="9371965" cy="582295"/>
          </a:xfrm>
          <a:prstGeom prst="rect">
            <a:avLst/>
          </a:prstGeom>
          <a:noFill/>
        </p:spPr>
        <p:txBody>
          <a:bodyPr wrap="square" lIns="91436" tIns="45718" rIns="91436" bIns="45718" rtlCol="0">
            <a:spAutoFit/>
          </a:bodyPr>
          <a:lstStyle/>
          <a:p>
            <a:pPr algn="l"/>
            <a:r>
              <a:rPr lang="en-US" altLang="zh-CN" sz="3200" dirty="0" smtClean="0">
                <a:latin typeface="微软雅黑" panose="020B0503020204020204" pitchFamily="34" charset="-122"/>
                <a:ea typeface="微软雅黑" panose="020B0503020204020204" pitchFamily="34" charset="-122"/>
                <a:sym typeface="+mn-ea"/>
              </a:rPr>
              <a:t>License Plate Detection</a:t>
            </a:r>
            <a:endParaRPr lang="zh-CN" altLang="en-US" sz="3200" dirty="0">
              <a:solidFill>
                <a:schemeClr val="tx1"/>
              </a:solidFill>
              <a:latin typeface="微软雅黑" panose="020B0503020204020204" pitchFamily="34" charset="-122"/>
              <a:ea typeface="微软雅黑" panose="020B0503020204020204" pitchFamily="34" charset="-122"/>
              <a:sym typeface="+mn-ea"/>
            </a:endParaRPr>
          </a:p>
        </p:txBody>
      </p:sp>
      <p:grpSp>
        <p:nvGrpSpPr>
          <p:cNvPr id="3" name="组合 9"/>
          <p:cNvGrpSpPr/>
          <p:nvPr/>
        </p:nvGrpSpPr>
        <p:grpSpPr>
          <a:xfrm>
            <a:off x="8837877" y="227016"/>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TextBox 49"/>
          <p:cNvSpPr txBox="1"/>
          <p:nvPr/>
        </p:nvSpPr>
        <p:spPr>
          <a:xfrm>
            <a:off x="829734" y="897467"/>
            <a:ext cx="4944534" cy="523220"/>
          </a:xfrm>
          <a:prstGeom prst="rect">
            <a:avLst/>
          </a:prstGeom>
          <a:noFill/>
        </p:spPr>
        <p:txBody>
          <a:bodyPr wrap="square" rtlCol="0">
            <a:spAutoFit/>
          </a:bodyPr>
          <a:lstStyle/>
          <a:p>
            <a:r>
              <a:rPr lang="en-US" altLang="zh-CN" sz="2800" b="1" dirty="0" smtClean="0">
                <a:latin typeface="微软雅黑" pitchFamily="34" charset="-122"/>
                <a:ea typeface="微软雅黑" pitchFamily="34" charset="-122"/>
              </a:rPr>
              <a:t>Bounding Box Cutting</a:t>
            </a:r>
            <a:endParaRPr lang="zh-CN" altLang="en-US" sz="2800" b="1" dirty="0">
              <a:latin typeface="微软雅黑" pitchFamily="34" charset="-122"/>
              <a:ea typeface="微软雅黑" pitchFamily="34" charset="-122"/>
            </a:endParaRPr>
          </a:p>
        </p:txBody>
      </p:sp>
      <p:sp>
        <p:nvSpPr>
          <p:cNvPr id="8499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513477" y="1450181"/>
            <a:ext cx="3922184" cy="5029386"/>
          </a:xfrm>
          <a:prstGeom prst="rect">
            <a:avLst/>
          </a:prstGeom>
        </p:spPr>
        <p:txBody>
          <a:bodyPr wrap="square" lIns="91436" tIns="45718" rIns="91436" bIns="45718">
            <a:spAutoFit/>
          </a:bodyPr>
          <a:lstStyle/>
          <a:p>
            <a:pPr>
              <a:lnSpc>
                <a:spcPct val="150000"/>
              </a:lnSpc>
            </a:pPr>
            <a:r>
              <a:rPr lang="en-US" altLang="zh-CN" b="1" dirty="0" smtClean="0">
                <a:latin typeface="微软雅黑" pitchFamily="34" charset="-122"/>
                <a:ea typeface="微软雅黑" pitchFamily="34" charset="-122"/>
              </a:rPr>
              <a:t>First, we detect contours by cv2.findContours</a:t>
            </a:r>
            <a:r>
              <a:rPr lang="en-US" altLang="zh-CN"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 Detecting a license plate can be formulated as finding an inner edge while joint of plates and background can be the outer edge</a:t>
            </a:r>
            <a:r>
              <a:rPr lang="en-US" altLang="zh-CN" b="1" dirty="0" smtClean="0">
                <a:latin typeface="微软雅黑" pitchFamily="34" charset="-122"/>
                <a:ea typeface="微软雅黑" pitchFamily="34" charset="-122"/>
              </a:rPr>
              <a:t>. So, </a:t>
            </a:r>
            <a:r>
              <a:rPr lang="en-US" altLang="zh-CN" b="1" dirty="0" smtClean="0">
                <a:latin typeface="微软雅黑" pitchFamily="34" charset="-122"/>
                <a:ea typeface="微软雅黑" pitchFamily="34" charset="-122"/>
              </a:rPr>
              <a:t>we organize all of the contours into a two-level hierarchy and filter the contours whose area are smaller than a set threshold(2000 is proved the best threshold</a:t>
            </a:r>
            <a:r>
              <a:rPr lang="en-US" altLang="zh-CN" b="1" dirty="0" smtClean="0">
                <a:latin typeface="微软雅黑" pitchFamily="34" charset="-122"/>
                <a:ea typeface="微软雅黑" pitchFamily="34" charset="-122"/>
              </a:rPr>
              <a:t>).</a:t>
            </a:r>
            <a:endParaRPr lang="zh-CN" altLang="zh-CN" b="1" dirty="0" smtClean="0">
              <a:latin typeface="微软雅黑" pitchFamily="34" charset="-122"/>
              <a:ea typeface="微软雅黑" pitchFamily="34" charset="-122"/>
            </a:endParaRPr>
          </a:p>
        </p:txBody>
      </p:sp>
      <p:sp>
        <p:nvSpPr>
          <p:cNvPr id="16" name="矩形 15"/>
          <p:cNvSpPr/>
          <p:nvPr/>
        </p:nvSpPr>
        <p:spPr>
          <a:xfrm>
            <a:off x="5137608" y="1456081"/>
            <a:ext cx="7054391" cy="3000817"/>
          </a:xfrm>
          <a:prstGeom prst="rect">
            <a:avLst/>
          </a:prstGeom>
        </p:spPr>
        <p:txBody>
          <a:bodyPr wrap="square" lIns="91436" tIns="45718" rIns="91436" bIns="45718">
            <a:spAutoFit/>
          </a:bodyPr>
          <a:lstStyle/>
          <a:p>
            <a:pPr>
              <a:lnSpc>
                <a:spcPct val="150000"/>
              </a:lnSpc>
            </a:pPr>
            <a:r>
              <a:rPr lang="en-US" altLang="zh-CN" b="1" dirty="0" smtClean="0">
                <a:latin typeface="微软雅黑" pitchFamily="34" charset="-122"/>
                <a:ea typeface="微软雅黑" pitchFamily="34" charset="-122"/>
              </a:rPr>
              <a:t>The largest </a:t>
            </a:r>
            <a:r>
              <a:rPr lang="en-US" altLang="zh-CN" b="1" dirty="0" smtClean="0">
                <a:latin typeface="微软雅黑" pitchFamily="34" charset="-122"/>
                <a:ea typeface="微软雅黑" pitchFamily="34" charset="-122"/>
              </a:rPr>
              <a:t>and smallest value for x-dim and </a:t>
            </a:r>
            <a:r>
              <a:rPr lang="en-US" altLang="zh-CN" b="1" dirty="0" smtClean="0">
                <a:latin typeface="微软雅黑" pitchFamily="34" charset="-122"/>
                <a:ea typeface="微软雅黑" pitchFamily="34" charset="-122"/>
              </a:rPr>
              <a:t>y-dim are counted for each inner contour.</a:t>
            </a:r>
          </a:p>
          <a:p>
            <a:pPr>
              <a:lnSpc>
                <a:spcPct val="150000"/>
              </a:lnSpc>
            </a:pPr>
            <a:r>
              <a:rPr lang="en-US" altLang="zh-CN" b="1" dirty="0" smtClean="0">
                <a:latin typeface="微软雅黑" pitchFamily="34" charset="-122"/>
                <a:ea typeface="微软雅黑" pitchFamily="34" charset="-122"/>
              </a:rPr>
              <a:t>To solve the problem that two or more license plates are enclosed by a bigger rectangle, </a:t>
            </a:r>
            <a:r>
              <a:rPr lang="en-US" altLang="zh-CN" b="1" dirty="0" smtClean="0">
                <a:latin typeface="微软雅黑" pitchFamily="34" charset="-122"/>
                <a:ea typeface="微软雅黑" pitchFamily="34" charset="-122"/>
              </a:rPr>
              <a:t>width and height of well divided license plates are counted to crop the bigger enclosing rectangle horizontal or vertical on average.</a:t>
            </a:r>
            <a:endParaRPr lang="zh-CN" altLang="zh-CN" b="1" dirty="0" smtClean="0">
              <a:latin typeface="微软雅黑" pitchFamily="34" charset="-122"/>
              <a:ea typeface="微软雅黑" pitchFamily="34" charset="-122"/>
            </a:endParaRPr>
          </a:p>
          <a:p>
            <a:pPr>
              <a:lnSpc>
                <a:spcPct val="150000"/>
              </a:lnSpc>
            </a:pPr>
            <a:endParaRPr lang="zh-CN" altLang="zh-CN" b="1" dirty="0" smtClean="0">
              <a:latin typeface="微软雅黑" pitchFamily="34" charset="-122"/>
              <a:ea typeface="微软雅黑" pitchFamily="34" charset="-122"/>
            </a:endParaRPr>
          </a:p>
        </p:txBody>
      </p:sp>
      <p:pic>
        <p:nvPicPr>
          <p:cNvPr id="17" name="图片 16"/>
          <p:cNvPicPr/>
          <p:nvPr/>
        </p:nvPicPr>
        <p:blipFill>
          <a:blip r:embed="rId3" cstate="print"/>
          <a:srcRect/>
          <a:stretch>
            <a:fillRect/>
          </a:stretch>
        </p:blipFill>
        <p:spPr bwMode="auto">
          <a:xfrm>
            <a:off x="4223203" y="4340543"/>
            <a:ext cx="3970642" cy="2353021"/>
          </a:xfrm>
          <a:prstGeom prst="rect">
            <a:avLst/>
          </a:prstGeom>
          <a:noFill/>
          <a:ln w="9525">
            <a:noFill/>
            <a:miter lim="800000"/>
            <a:headEnd/>
            <a:tailEnd/>
          </a:ln>
        </p:spPr>
      </p:pic>
      <p:pic>
        <p:nvPicPr>
          <p:cNvPr id="20" name="图片 19"/>
          <p:cNvPicPr/>
          <p:nvPr/>
        </p:nvPicPr>
        <p:blipFill>
          <a:blip r:embed="rId4" cstate="print"/>
          <a:srcRect/>
          <a:stretch>
            <a:fillRect/>
          </a:stretch>
        </p:blipFill>
        <p:spPr bwMode="auto">
          <a:xfrm>
            <a:off x="8196641" y="4345760"/>
            <a:ext cx="3927611" cy="2330874"/>
          </a:xfrm>
          <a:prstGeom prst="rect">
            <a:avLst/>
          </a:prstGeom>
          <a:noFill/>
          <a:ln w="9525">
            <a:noFill/>
            <a:miter lim="800000"/>
            <a:headEnd/>
            <a:tailEnd/>
          </a:ln>
        </p:spPr>
      </p:pic>
      <p:sp>
        <p:nvSpPr>
          <p:cNvPr id="21" name="矩形 20"/>
          <p:cNvSpPr/>
          <p:nvPr/>
        </p:nvSpPr>
        <p:spPr>
          <a:xfrm>
            <a:off x="8947347" y="252822"/>
            <a:ext cx="1806448" cy="276995"/>
          </a:xfrm>
          <a:prstGeom prst="rect">
            <a:avLst/>
          </a:prstGeom>
        </p:spPr>
        <p:txBody>
          <a:bodyPr wrap="none" lIns="91436" tIns="45718" rIns="91436" bIns="45718">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Bounding Box Cutting</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040" y="144780"/>
            <a:ext cx="9371965" cy="582295"/>
          </a:xfrm>
          <a:prstGeom prst="rect">
            <a:avLst/>
          </a:prstGeom>
          <a:noFill/>
        </p:spPr>
        <p:txBody>
          <a:bodyPr wrap="square" lIns="91436" tIns="45718" rIns="91436" bIns="45718" rtlCol="0">
            <a:spAutoFit/>
          </a:bodyPr>
          <a:lstStyle/>
          <a:p>
            <a:pPr algn="l"/>
            <a:r>
              <a:rPr lang="en-US" altLang="zh-CN" sz="3200" dirty="0" smtClean="0">
                <a:latin typeface="微软雅黑" panose="020B0503020204020204" pitchFamily="34" charset="-122"/>
                <a:ea typeface="微软雅黑" panose="020B0503020204020204" pitchFamily="34" charset="-122"/>
                <a:sym typeface="+mn-ea"/>
              </a:rPr>
              <a:t>License Plate Detection</a:t>
            </a:r>
            <a:endParaRPr lang="zh-CN" altLang="en-US" sz="3200" dirty="0">
              <a:solidFill>
                <a:schemeClr val="tx1"/>
              </a:solidFill>
              <a:latin typeface="微软雅黑" panose="020B0503020204020204" pitchFamily="34" charset="-122"/>
              <a:ea typeface="微软雅黑" panose="020B0503020204020204" pitchFamily="34" charset="-122"/>
              <a:sym typeface="+mn-ea"/>
            </a:endParaRPr>
          </a:p>
        </p:txBody>
      </p:sp>
      <p:grpSp>
        <p:nvGrpSpPr>
          <p:cNvPr id="3" name="组合 9"/>
          <p:cNvGrpSpPr/>
          <p:nvPr/>
        </p:nvGrpSpPr>
        <p:grpSpPr>
          <a:xfrm>
            <a:off x="8837877" y="227016"/>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TextBox 49"/>
          <p:cNvSpPr txBox="1"/>
          <p:nvPr/>
        </p:nvSpPr>
        <p:spPr>
          <a:xfrm>
            <a:off x="829734" y="897467"/>
            <a:ext cx="4944534" cy="523220"/>
          </a:xfrm>
          <a:prstGeom prst="rect">
            <a:avLst/>
          </a:prstGeom>
          <a:noFill/>
        </p:spPr>
        <p:txBody>
          <a:bodyPr wrap="square" rtlCol="0">
            <a:spAutoFit/>
          </a:bodyPr>
          <a:lstStyle/>
          <a:p>
            <a:r>
              <a:rPr lang="en-US" altLang="zh-CN" sz="2800" b="1" dirty="0" smtClean="0">
                <a:latin typeface="微软雅黑" pitchFamily="34" charset="-122"/>
                <a:ea typeface="微软雅黑" pitchFamily="34" charset="-122"/>
              </a:rPr>
              <a:t>Bounding Box Cutting</a:t>
            </a:r>
            <a:endParaRPr lang="zh-CN" altLang="en-US" sz="2800" b="1" dirty="0">
              <a:latin typeface="微软雅黑" pitchFamily="34" charset="-122"/>
              <a:ea typeface="微软雅黑" pitchFamily="34" charset="-122"/>
            </a:endParaRPr>
          </a:p>
        </p:txBody>
      </p:sp>
      <p:sp>
        <p:nvSpPr>
          <p:cNvPr id="8499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513477" y="1450181"/>
            <a:ext cx="3922184" cy="1754322"/>
          </a:xfrm>
          <a:prstGeom prst="rect">
            <a:avLst/>
          </a:prstGeom>
        </p:spPr>
        <p:txBody>
          <a:bodyPr wrap="square" lIns="91436" tIns="45718" rIns="91436" bIns="45718">
            <a:spAutoFit/>
          </a:bodyPr>
          <a:lstStyle/>
          <a:p>
            <a:pPr>
              <a:lnSpc>
                <a:spcPct val="150000"/>
              </a:lnSpc>
            </a:pPr>
            <a:r>
              <a:rPr lang="en-US" altLang="zh-CN" b="1" dirty="0" smtClean="0">
                <a:latin typeface="微软雅黑" pitchFamily="34" charset="-122"/>
                <a:ea typeface="微软雅黑" pitchFamily="34" charset="-122"/>
              </a:rPr>
              <a:t>A wrong detection is conducted in the blurred plate. But it can be filtered by the statistical width.</a:t>
            </a:r>
            <a:endParaRPr lang="zh-CN" altLang="zh-CN" b="1" dirty="0" smtClean="0">
              <a:latin typeface="微软雅黑" pitchFamily="34" charset="-122"/>
              <a:ea typeface="微软雅黑" pitchFamily="34" charset="-122"/>
            </a:endParaRPr>
          </a:p>
        </p:txBody>
      </p:sp>
      <p:pic>
        <p:nvPicPr>
          <p:cNvPr id="18" name="图片 17"/>
          <p:cNvPicPr/>
          <p:nvPr/>
        </p:nvPicPr>
        <p:blipFill>
          <a:blip r:embed="rId3" cstate="print"/>
          <a:srcRect/>
          <a:stretch>
            <a:fillRect/>
          </a:stretch>
        </p:blipFill>
        <p:spPr bwMode="auto">
          <a:xfrm>
            <a:off x="984884" y="3475793"/>
            <a:ext cx="2012316" cy="1570340"/>
          </a:xfrm>
          <a:prstGeom prst="rect">
            <a:avLst/>
          </a:prstGeom>
          <a:noFill/>
          <a:ln w="9525">
            <a:noFill/>
            <a:miter lim="800000"/>
            <a:headEnd/>
            <a:tailEnd/>
          </a:ln>
        </p:spPr>
      </p:pic>
      <p:sp>
        <p:nvSpPr>
          <p:cNvPr id="19" name="矩形 18"/>
          <p:cNvSpPr/>
          <p:nvPr/>
        </p:nvSpPr>
        <p:spPr>
          <a:xfrm>
            <a:off x="5982944" y="1179248"/>
            <a:ext cx="5802656" cy="2585319"/>
          </a:xfrm>
          <a:prstGeom prst="rect">
            <a:avLst/>
          </a:prstGeom>
        </p:spPr>
        <p:txBody>
          <a:bodyPr wrap="square" lIns="91436" tIns="45718" rIns="91436" bIns="45718">
            <a:spAutoFit/>
          </a:bodyPr>
          <a:lstStyle/>
          <a:p>
            <a:pPr>
              <a:lnSpc>
                <a:spcPct val="150000"/>
              </a:lnSpc>
            </a:pPr>
            <a:r>
              <a:rPr lang="en-US" altLang="zh-CN" b="1" dirty="0" smtClean="0">
                <a:latin typeface="微软雅黑" pitchFamily="34" charset="-122"/>
                <a:ea typeface="微软雅黑" pitchFamily="34" charset="-122"/>
              </a:rPr>
              <a:t>Finally, we </a:t>
            </a:r>
            <a:r>
              <a:rPr lang="en-US" altLang="zh-CN" b="1" dirty="0" smtClean="0">
                <a:latin typeface="微软雅黑" pitchFamily="34" charset="-122"/>
                <a:ea typeface="微软雅黑" pitchFamily="34" charset="-122"/>
              </a:rPr>
              <a:t>detect 40 license plates in the original image while the total number of valid license plates is 41</a:t>
            </a:r>
            <a:r>
              <a:rPr lang="en-US" altLang="zh-CN" b="1" dirty="0" smtClean="0">
                <a:latin typeface="微软雅黑" pitchFamily="34" charset="-122"/>
                <a:ea typeface="微软雅黑" pitchFamily="34" charset="-122"/>
              </a:rPr>
              <a:t>.</a:t>
            </a:r>
          </a:p>
          <a:p>
            <a:pPr>
              <a:lnSpc>
                <a:spcPct val="150000"/>
              </a:lnSpc>
            </a:pPr>
            <a:r>
              <a:rPr lang="en-US" altLang="zh-CN" b="1" dirty="0" smtClean="0">
                <a:latin typeface="微软雅黑" pitchFamily="34" charset="-122"/>
                <a:ea typeface="微软雅黑" pitchFamily="34" charset="-122"/>
              </a:rPr>
              <a:t>And the missed one has the same background with the background in the whole image.</a:t>
            </a:r>
          </a:p>
          <a:p>
            <a:pPr>
              <a:lnSpc>
                <a:spcPct val="150000"/>
              </a:lnSpc>
            </a:pPr>
            <a:r>
              <a:rPr lang="en-US" altLang="zh-CN" b="1" dirty="0" smtClean="0">
                <a:latin typeface="微软雅黑" pitchFamily="34" charset="-122"/>
                <a:ea typeface="微软雅黑" pitchFamily="34" charset="-122"/>
              </a:rPr>
              <a:t>The result is excellent.</a:t>
            </a:r>
            <a:endParaRPr lang="zh-CN" altLang="zh-CN" b="1" dirty="0" smtClean="0">
              <a:latin typeface="微软雅黑" pitchFamily="34" charset="-122"/>
              <a:ea typeface="微软雅黑" pitchFamily="34" charset="-122"/>
            </a:endParaRPr>
          </a:p>
        </p:txBody>
      </p:sp>
      <p:pic>
        <p:nvPicPr>
          <p:cNvPr id="21" name="图片 20"/>
          <p:cNvPicPr/>
          <p:nvPr/>
        </p:nvPicPr>
        <p:blipFill>
          <a:blip r:embed="rId4" cstate="print"/>
          <a:srcRect/>
          <a:stretch>
            <a:fillRect/>
          </a:stretch>
        </p:blipFill>
        <p:spPr bwMode="auto">
          <a:xfrm>
            <a:off x="6704495" y="4598723"/>
            <a:ext cx="2422572" cy="1260210"/>
          </a:xfrm>
          <a:prstGeom prst="rect">
            <a:avLst/>
          </a:prstGeom>
          <a:noFill/>
          <a:ln w="9525">
            <a:noFill/>
            <a:miter lim="800000"/>
            <a:headEnd/>
            <a:tailEnd/>
          </a:ln>
        </p:spPr>
      </p:pic>
      <p:sp>
        <p:nvSpPr>
          <p:cNvPr id="22" name="矩形 21"/>
          <p:cNvSpPr/>
          <p:nvPr/>
        </p:nvSpPr>
        <p:spPr>
          <a:xfrm>
            <a:off x="8947345" y="252822"/>
            <a:ext cx="1806447" cy="276995"/>
          </a:xfrm>
          <a:prstGeom prst="rect">
            <a:avLst/>
          </a:prstGeom>
        </p:spPr>
        <p:txBody>
          <a:bodyPr wrap="none" lIns="91436" tIns="45718" rIns="91436" bIns="45718">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Bounding Box Cutting</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040" y="144780"/>
            <a:ext cx="9371965" cy="582295"/>
          </a:xfrm>
          <a:prstGeom prst="rect">
            <a:avLst/>
          </a:prstGeom>
          <a:noFill/>
        </p:spPr>
        <p:txBody>
          <a:bodyPr wrap="square" lIns="91436" tIns="45718" rIns="91436" bIns="45718" rtlCol="0">
            <a:spAutoFit/>
          </a:bodyPr>
          <a:lstStyle/>
          <a:p>
            <a:pPr algn="l"/>
            <a:r>
              <a:rPr lang="en-US" altLang="zh-CN" sz="3200" dirty="0" smtClean="0">
                <a:latin typeface="微软雅黑" panose="020B0503020204020204" pitchFamily="34" charset="-122"/>
                <a:ea typeface="微软雅黑" panose="020B0503020204020204" pitchFamily="34" charset="-122"/>
                <a:sym typeface="+mn-ea"/>
              </a:rPr>
              <a:t>License Plate Detection</a:t>
            </a:r>
            <a:endParaRPr lang="zh-CN" altLang="en-US" sz="3200" dirty="0">
              <a:solidFill>
                <a:schemeClr val="tx1"/>
              </a:solidFill>
              <a:latin typeface="微软雅黑" panose="020B0503020204020204" pitchFamily="34" charset="-122"/>
              <a:ea typeface="微软雅黑" panose="020B0503020204020204" pitchFamily="34" charset="-122"/>
              <a:sym typeface="+mn-ea"/>
            </a:endParaRPr>
          </a:p>
        </p:txBody>
      </p:sp>
      <p:grpSp>
        <p:nvGrpSpPr>
          <p:cNvPr id="3" name="组合 9"/>
          <p:cNvGrpSpPr/>
          <p:nvPr/>
        </p:nvGrpSpPr>
        <p:grpSpPr>
          <a:xfrm>
            <a:off x="8837877" y="227016"/>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TextBox 49"/>
          <p:cNvSpPr txBox="1"/>
          <p:nvPr/>
        </p:nvSpPr>
        <p:spPr>
          <a:xfrm>
            <a:off x="829734" y="897467"/>
            <a:ext cx="4944534" cy="523220"/>
          </a:xfrm>
          <a:prstGeom prst="rect">
            <a:avLst/>
          </a:prstGeom>
          <a:noFill/>
        </p:spPr>
        <p:txBody>
          <a:bodyPr wrap="square" rtlCol="0">
            <a:spAutoFit/>
          </a:bodyPr>
          <a:lstStyle/>
          <a:p>
            <a:r>
              <a:rPr lang="en-US" altLang="zh-CN" sz="2800" b="1" dirty="0" smtClean="0">
                <a:latin typeface="微软雅黑" pitchFamily="34" charset="-122"/>
                <a:ea typeface="微软雅黑" pitchFamily="34" charset="-122"/>
              </a:rPr>
              <a:t>Discussion</a:t>
            </a:r>
            <a:endParaRPr lang="zh-CN" altLang="en-US" sz="2800" b="1" dirty="0">
              <a:latin typeface="微软雅黑" pitchFamily="34" charset="-122"/>
              <a:ea typeface="微软雅黑" pitchFamily="34" charset="-122"/>
            </a:endParaRPr>
          </a:p>
        </p:txBody>
      </p:sp>
      <p:sp>
        <p:nvSpPr>
          <p:cNvPr id="8499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TextBox 25"/>
          <p:cNvSpPr txBox="1"/>
          <p:nvPr/>
        </p:nvSpPr>
        <p:spPr>
          <a:xfrm>
            <a:off x="763566" y="1414007"/>
            <a:ext cx="2472152" cy="369332"/>
          </a:xfrm>
          <a:prstGeom prst="rect">
            <a:avLst/>
          </a:prstGeom>
          <a:noFill/>
        </p:spPr>
        <p:txBody>
          <a:bodyPr wrap="none" rtlCol="0">
            <a:spAutoFit/>
          </a:bodyPr>
          <a:lstStyle/>
          <a:p>
            <a:r>
              <a:rPr lang="en-US" altLang="zh-CN" b="1" dirty="0" smtClean="0">
                <a:latin typeface="微软雅黑" pitchFamily="34" charset="-122"/>
                <a:ea typeface="微软雅黑" pitchFamily="34" charset="-122"/>
              </a:rPr>
              <a:t>Our Method(40/41)</a:t>
            </a:r>
            <a:endParaRPr lang="zh-CN" altLang="en-US" b="1" dirty="0">
              <a:latin typeface="微软雅黑" pitchFamily="34" charset="-122"/>
              <a:ea typeface="微软雅黑" pitchFamily="34" charset="-122"/>
            </a:endParaRPr>
          </a:p>
        </p:txBody>
      </p:sp>
      <p:sp>
        <p:nvSpPr>
          <p:cNvPr id="27" name="TextBox 26"/>
          <p:cNvSpPr txBox="1"/>
          <p:nvPr/>
        </p:nvSpPr>
        <p:spPr>
          <a:xfrm>
            <a:off x="4592418" y="1274169"/>
            <a:ext cx="3643946" cy="646331"/>
          </a:xfrm>
          <a:prstGeom prst="rect">
            <a:avLst/>
          </a:prstGeom>
          <a:noFill/>
        </p:spPr>
        <p:txBody>
          <a:bodyPr wrap="none" rtlCol="0">
            <a:spAutoFit/>
          </a:bodyPr>
          <a:lstStyle/>
          <a:p>
            <a:r>
              <a:rPr lang="en-US" altLang="zh-CN" b="1" dirty="0" smtClean="0">
                <a:solidFill>
                  <a:schemeClr val="dk1"/>
                </a:solidFill>
                <a:latin typeface="微软雅黑" pitchFamily="34" charset="-122"/>
                <a:ea typeface="微软雅黑" pitchFamily="34" charset="-122"/>
              </a:rPr>
              <a:t>w/o </a:t>
            </a:r>
            <a:endParaRPr lang="zh-CN" altLang="zh-CN" b="1" dirty="0" smtClean="0">
              <a:solidFill>
                <a:schemeClr val="dk1"/>
              </a:solidFill>
              <a:latin typeface="微软雅黑" pitchFamily="34" charset="-122"/>
              <a:ea typeface="微软雅黑" pitchFamily="34" charset="-122"/>
            </a:endParaRPr>
          </a:p>
          <a:p>
            <a:r>
              <a:rPr lang="en-US" altLang="zh-CN" b="1" dirty="0" smtClean="0">
                <a:solidFill>
                  <a:schemeClr val="dk1"/>
                </a:solidFill>
                <a:latin typeface="微软雅黑" pitchFamily="34" charset="-122"/>
                <a:ea typeface="微软雅黑" pitchFamily="34" charset="-122"/>
              </a:rPr>
              <a:t>contrast </a:t>
            </a:r>
            <a:r>
              <a:rPr lang="en-US" altLang="zh-CN" b="1" dirty="0" smtClean="0">
                <a:solidFill>
                  <a:schemeClr val="dk1"/>
                </a:solidFill>
                <a:latin typeface="微软雅黑" pitchFamily="34" charset="-122"/>
                <a:ea typeface="微软雅黑" pitchFamily="34" charset="-122"/>
              </a:rPr>
              <a:t>enhancement(39/41)</a:t>
            </a:r>
            <a:endParaRPr lang="zh-CN" altLang="en-US" b="1" dirty="0">
              <a:latin typeface="微软雅黑" pitchFamily="34" charset="-122"/>
              <a:ea typeface="微软雅黑" pitchFamily="34" charset="-122"/>
            </a:endParaRPr>
          </a:p>
        </p:txBody>
      </p:sp>
      <p:sp>
        <p:nvSpPr>
          <p:cNvPr id="28" name="矩形 27"/>
          <p:cNvSpPr/>
          <p:nvPr/>
        </p:nvSpPr>
        <p:spPr>
          <a:xfrm>
            <a:off x="8971169" y="1248733"/>
            <a:ext cx="2919167" cy="923330"/>
          </a:xfrm>
          <a:prstGeom prst="rect">
            <a:avLst/>
          </a:prstGeom>
        </p:spPr>
        <p:txBody>
          <a:bodyPr wrap="square">
            <a:spAutoFit/>
          </a:bodyPr>
          <a:lstStyle/>
          <a:p>
            <a:r>
              <a:rPr lang="en-US" altLang="zh-CN" b="1" dirty="0" smtClean="0">
                <a:solidFill>
                  <a:schemeClr val="dk1"/>
                </a:solidFill>
                <a:latin typeface="微软雅黑" pitchFamily="34" charset="-122"/>
                <a:ea typeface="微软雅黑" pitchFamily="34" charset="-122"/>
              </a:rPr>
              <a:t>w/o </a:t>
            </a:r>
          </a:p>
          <a:p>
            <a:r>
              <a:rPr lang="en-US" altLang="zh-CN" b="1" dirty="0" smtClean="0">
                <a:solidFill>
                  <a:schemeClr val="dk1"/>
                </a:solidFill>
                <a:latin typeface="微软雅黑" pitchFamily="34" charset="-122"/>
                <a:ea typeface="微软雅黑" pitchFamily="34" charset="-122"/>
              </a:rPr>
              <a:t>small edge </a:t>
            </a:r>
            <a:r>
              <a:rPr lang="en-US" altLang="zh-CN" b="1" dirty="0" smtClean="0">
                <a:solidFill>
                  <a:schemeClr val="dk1"/>
                </a:solidFill>
                <a:latin typeface="微软雅黑" pitchFamily="34" charset="-122"/>
                <a:ea typeface="微软雅黑" pitchFamily="34" charset="-122"/>
              </a:rPr>
              <a:t>connection(39/41)</a:t>
            </a:r>
            <a:endParaRPr lang="zh-CN" altLang="en-US" b="1" dirty="0">
              <a:latin typeface="微软雅黑" pitchFamily="34" charset="-122"/>
              <a:ea typeface="微软雅黑" pitchFamily="34" charset="-122"/>
            </a:endParaRPr>
          </a:p>
        </p:txBody>
      </p:sp>
      <p:sp>
        <p:nvSpPr>
          <p:cNvPr id="30" name="矩形 29"/>
          <p:cNvSpPr/>
          <p:nvPr/>
        </p:nvSpPr>
        <p:spPr>
          <a:xfrm>
            <a:off x="1633979" y="3878827"/>
            <a:ext cx="4125797" cy="646331"/>
          </a:xfrm>
          <a:prstGeom prst="rect">
            <a:avLst/>
          </a:prstGeom>
        </p:spPr>
        <p:txBody>
          <a:bodyPr wrap="square">
            <a:spAutoFit/>
          </a:bodyPr>
          <a:lstStyle/>
          <a:p>
            <a:r>
              <a:rPr lang="en-US" altLang="zh-CN" b="1" dirty="0" smtClean="0">
                <a:solidFill>
                  <a:schemeClr val="dk1"/>
                </a:solidFill>
                <a:latin typeface="微软雅黑" pitchFamily="34" charset="-122"/>
                <a:ea typeface="微软雅黑" pitchFamily="34" charset="-122"/>
              </a:rPr>
              <a:t>Threshold(4000) </a:t>
            </a:r>
          </a:p>
          <a:p>
            <a:r>
              <a:rPr lang="en-US" altLang="zh-CN" b="1" dirty="0" smtClean="0">
                <a:solidFill>
                  <a:schemeClr val="dk1"/>
                </a:solidFill>
                <a:latin typeface="微软雅黑" pitchFamily="34" charset="-122"/>
                <a:ea typeface="微软雅黑" pitchFamily="34" charset="-122"/>
              </a:rPr>
              <a:t>in bounding box </a:t>
            </a:r>
            <a:r>
              <a:rPr lang="en-US" altLang="zh-CN" b="1" dirty="0" smtClean="0">
                <a:solidFill>
                  <a:schemeClr val="dk1"/>
                </a:solidFill>
                <a:latin typeface="微软雅黑" pitchFamily="34" charset="-122"/>
                <a:ea typeface="微软雅黑" pitchFamily="34" charset="-122"/>
              </a:rPr>
              <a:t>cutting(38/41)</a:t>
            </a:r>
            <a:endParaRPr lang="zh-CN" altLang="en-US" b="1" dirty="0">
              <a:latin typeface="微软雅黑" pitchFamily="34" charset="-122"/>
              <a:ea typeface="微软雅黑" pitchFamily="34" charset="-122"/>
            </a:endParaRPr>
          </a:p>
        </p:txBody>
      </p:sp>
      <p:sp>
        <p:nvSpPr>
          <p:cNvPr id="31" name="矩形 30"/>
          <p:cNvSpPr/>
          <p:nvPr/>
        </p:nvSpPr>
        <p:spPr>
          <a:xfrm>
            <a:off x="7436251" y="3886870"/>
            <a:ext cx="3866956" cy="646331"/>
          </a:xfrm>
          <a:prstGeom prst="rect">
            <a:avLst/>
          </a:prstGeom>
        </p:spPr>
        <p:txBody>
          <a:bodyPr wrap="none">
            <a:spAutoFit/>
          </a:bodyPr>
          <a:lstStyle/>
          <a:p>
            <a:r>
              <a:rPr lang="en-US" altLang="zh-CN" b="1" dirty="0" smtClean="0">
                <a:solidFill>
                  <a:schemeClr val="dk1"/>
                </a:solidFill>
                <a:latin typeface="微软雅黑" pitchFamily="34" charset="-122"/>
                <a:ea typeface="微软雅黑" pitchFamily="34" charset="-122"/>
              </a:rPr>
              <a:t>Threshold(5000) </a:t>
            </a:r>
            <a:endParaRPr lang="en-US" altLang="zh-CN" b="1" dirty="0" smtClean="0">
              <a:solidFill>
                <a:schemeClr val="dk1"/>
              </a:solidFill>
              <a:latin typeface="微软雅黑" pitchFamily="34" charset="-122"/>
              <a:ea typeface="微软雅黑" pitchFamily="34" charset="-122"/>
            </a:endParaRPr>
          </a:p>
          <a:p>
            <a:r>
              <a:rPr lang="en-US" altLang="zh-CN" b="1" dirty="0" smtClean="0">
                <a:solidFill>
                  <a:schemeClr val="dk1"/>
                </a:solidFill>
                <a:latin typeface="微软雅黑" pitchFamily="34" charset="-122"/>
                <a:ea typeface="微软雅黑" pitchFamily="34" charset="-122"/>
              </a:rPr>
              <a:t>in </a:t>
            </a:r>
            <a:r>
              <a:rPr lang="en-US" altLang="zh-CN" b="1" dirty="0" smtClean="0">
                <a:solidFill>
                  <a:schemeClr val="dk1"/>
                </a:solidFill>
                <a:latin typeface="微软雅黑" pitchFamily="34" charset="-122"/>
                <a:ea typeface="微软雅黑" pitchFamily="34" charset="-122"/>
              </a:rPr>
              <a:t>bounding box </a:t>
            </a:r>
            <a:r>
              <a:rPr lang="en-US" altLang="zh-CN" b="1" dirty="0" smtClean="0">
                <a:solidFill>
                  <a:schemeClr val="dk1"/>
                </a:solidFill>
                <a:latin typeface="微软雅黑" pitchFamily="34" charset="-122"/>
                <a:ea typeface="微软雅黑" pitchFamily="34" charset="-122"/>
              </a:rPr>
              <a:t>cutting(38/41)</a:t>
            </a:r>
            <a:endParaRPr lang="zh-CN" altLang="en-US" b="1" dirty="0">
              <a:latin typeface="微软雅黑" pitchFamily="34" charset="-122"/>
              <a:ea typeface="微软雅黑" pitchFamily="34" charset="-122"/>
            </a:endParaRPr>
          </a:p>
        </p:txBody>
      </p:sp>
      <p:pic>
        <p:nvPicPr>
          <p:cNvPr id="39" name="图片 38"/>
          <p:cNvPicPr/>
          <p:nvPr/>
        </p:nvPicPr>
        <p:blipFill>
          <a:blip r:embed="rId3" cstate="print"/>
          <a:srcRect/>
          <a:stretch>
            <a:fillRect/>
          </a:stretch>
        </p:blipFill>
        <p:spPr bwMode="auto">
          <a:xfrm>
            <a:off x="301175" y="1896163"/>
            <a:ext cx="2971325" cy="1733156"/>
          </a:xfrm>
          <a:prstGeom prst="rect">
            <a:avLst/>
          </a:prstGeom>
          <a:noFill/>
          <a:ln w="9525">
            <a:noFill/>
            <a:miter lim="800000"/>
            <a:headEnd/>
            <a:tailEnd/>
          </a:ln>
        </p:spPr>
      </p:pic>
      <p:pic>
        <p:nvPicPr>
          <p:cNvPr id="40" name="图片 39"/>
          <p:cNvPicPr/>
          <p:nvPr/>
        </p:nvPicPr>
        <p:blipFill>
          <a:blip r:embed="rId4" cstate="print"/>
          <a:srcRect/>
          <a:stretch>
            <a:fillRect/>
          </a:stretch>
        </p:blipFill>
        <p:spPr bwMode="auto">
          <a:xfrm>
            <a:off x="4647259" y="1893610"/>
            <a:ext cx="2960195" cy="1758563"/>
          </a:xfrm>
          <a:prstGeom prst="rect">
            <a:avLst/>
          </a:prstGeom>
          <a:noFill/>
          <a:ln w="9525">
            <a:noFill/>
            <a:miter lim="800000"/>
            <a:headEnd/>
            <a:tailEnd/>
          </a:ln>
        </p:spPr>
      </p:pic>
      <p:pic>
        <p:nvPicPr>
          <p:cNvPr id="41" name="图片 40"/>
          <p:cNvPicPr/>
          <p:nvPr/>
        </p:nvPicPr>
        <p:blipFill>
          <a:blip r:embed="rId5" cstate="print"/>
          <a:srcRect/>
          <a:stretch>
            <a:fillRect/>
          </a:stretch>
        </p:blipFill>
        <p:spPr bwMode="auto">
          <a:xfrm>
            <a:off x="8984979" y="1888912"/>
            <a:ext cx="2939980" cy="1740176"/>
          </a:xfrm>
          <a:prstGeom prst="rect">
            <a:avLst/>
          </a:prstGeom>
          <a:noFill/>
          <a:ln w="9525">
            <a:noFill/>
            <a:miter lim="800000"/>
            <a:headEnd/>
            <a:tailEnd/>
          </a:ln>
        </p:spPr>
      </p:pic>
      <p:pic>
        <p:nvPicPr>
          <p:cNvPr id="42" name="图片 41"/>
          <p:cNvPicPr/>
          <p:nvPr/>
        </p:nvPicPr>
        <p:blipFill>
          <a:blip r:embed="rId6" cstate="print"/>
          <a:srcRect/>
          <a:stretch>
            <a:fillRect/>
          </a:stretch>
        </p:blipFill>
        <p:spPr bwMode="auto">
          <a:xfrm>
            <a:off x="1713855" y="4639793"/>
            <a:ext cx="2999490" cy="1775400"/>
          </a:xfrm>
          <a:prstGeom prst="rect">
            <a:avLst/>
          </a:prstGeom>
          <a:noFill/>
          <a:ln w="9525">
            <a:noFill/>
            <a:miter lim="800000"/>
            <a:headEnd/>
            <a:tailEnd/>
          </a:ln>
        </p:spPr>
      </p:pic>
      <p:pic>
        <p:nvPicPr>
          <p:cNvPr id="43" name="图片 42"/>
          <p:cNvPicPr/>
          <p:nvPr/>
        </p:nvPicPr>
        <p:blipFill>
          <a:blip r:embed="rId7" cstate="print"/>
          <a:srcRect/>
          <a:stretch>
            <a:fillRect/>
          </a:stretch>
        </p:blipFill>
        <p:spPr bwMode="auto">
          <a:xfrm>
            <a:off x="7463146" y="4631337"/>
            <a:ext cx="3057167" cy="1816241"/>
          </a:xfrm>
          <a:prstGeom prst="rect">
            <a:avLst/>
          </a:prstGeom>
          <a:noFill/>
          <a:ln w="9525">
            <a:noFill/>
            <a:miter lim="800000"/>
            <a:headEnd/>
            <a:tailEnd/>
          </a:ln>
        </p:spPr>
      </p:pic>
      <p:sp>
        <p:nvSpPr>
          <p:cNvPr id="44" name="矩形 43"/>
          <p:cNvSpPr/>
          <p:nvPr/>
        </p:nvSpPr>
        <p:spPr>
          <a:xfrm>
            <a:off x="9370314" y="252822"/>
            <a:ext cx="960512" cy="276995"/>
          </a:xfrm>
          <a:prstGeom prst="rect">
            <a:avLst/>
          </a:prstGeom>
        </p:spPr>
        <p:txBody>
          <a:bodyPr wrap="none" lIns="91436" tIns="45718" rIns="91436" bIns="45718">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Discussion</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857500" y="2686050"/>
            <a:ext cx="9334500" cy="1661795"/>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857500" y="4443095"/>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81380" y="2686050"/>
            <a:ext cx="1785620" cy="1662430"/>
            <a:chOff x="1123950" y="2686050"/>
            <a:chExt cx="1543050" cy="1543050"/>
          </a:xfrm>
        </p:grpSpPr>
        <p:sp>
          <p:nvSpPr>
            <p:cNvPr id="10" name="矩形 9"/>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027325"/>
            </a:xfrm>
            <a:prstGeom prst="rect">
              <a:avLst/>
            </a:prstGeom>
            <a:noFill/>
          </p:spPr>
          <p:txBody>
            <a:bodyPr wrap="square" rtlCol="0">
              <a:spAutoFit/>
            </a:bodyPr>
            <a:lstStyle/>
            <a:p>
              <a:pPr algn="ctr"/>
              <a:r>
                <a:rPr lang="en-US" altLang="zh-CN" sz="6600" b="1" dirty="0" smtClean="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733413"/>
            <a:ext cx="8540750" cy="1567180"/>
          </a:xfrm>
          <a:prstGeom prst="rect">
            <a:avLst/>
          </a:prstGeom>
          <a:noFill/>
        </p:spPr>
        <p:txBody>
          <a:bodyPr wrap="square" lIns="91436" tIns="45718" rIns="91436" bIns="45718" rtlCol="0">
            <a:spAutoFit/>
          </a:bodyPr>
          <a:lstStyle/>
          <a:p>
            <a:pPr algn="l"/>
            <a:r>
              <a:rPr lang="zh-CN" altLang="en-US" sz="4800" dirty="0">
                <a:solidFill>
                  <a:schemeClr val="bg1"/>
                </a:solidFill>
                <a:latin typeface="微软雅黑" panose="020B0503020204020204" pitchFamily="34" charset="-122"/>
                <a:ea typeface="微软雅黑" panose="020B0503020204020204" pitchFamily="34" charset="-122"/>
              </a:rPr>
              <a:t>Character Segmentation </a:t>
            </a:r>
            <a:r>
              <a:rPr lang="zh-CN" altLang="en-US" sz="4800" dirty="0" smtClean="0">
                <a:solidFill>
                  <a:schemeClr val="bg1"/>
                </a:solidFill>
                <a:latin typeface="微软雅黑" panose="020B0503020204020204" pitchFamily="34" charset="-122"/>
                <a:ea typeface="微软雅黑" panose="020B0503020204020204" pitchFamily="34" charset="-122"/>
              </a:rPr>
              <a:t>and Recognition</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left)">
                                      <p:cBhvr>
                                        <p:cTn id="14" dur="500"/>
                                        <p:tgtEl>
                                          <p:spTgt spid="11"/>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right)">
                                      <p:cBhvr>
                                        <p:cTn id="18" dur="500"/>
                                        <p:tgtEl>
                                          <p:spTgt spid="12"/>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1116</Words>
  <Application>Microsoft Office PowerPoint</Application>
  <PresentationFormat>自定义</PresentationFormat>
  <Paragraphs>135</Paragraphs>
  <Slides>18</Slides>
  <Notes>18</Notes>
  <HiddenSlides>0</HiddenSlides>
  <MMClips>1</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0" baseType="lpstr">
      <vt:lpstr>Office 主题</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vector>
  </TitlesOfParts>
  <Company>基础架构处</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Jamence Tom</cp:lastModifiedBy>
  <cp:revision>152</cp:revision>
  <dcterms:created xsi:type="dcterms:W3CDTF">2017-04-21T07:43:00Z</dcterms:created>
  <dcterms:modified xsi:type="dcterms:W3CDTF">2019-12-29T06:46:00Z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